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345" r:id="rId3"/>
    <p:sldId id="311" r:id="rId4"/>
    <p:sldId id="331" r:id="rId5"/>
    <p:sldId id="356" r:id="rId6"/>
    <p:sldId id="391" r:id="rId7"/>
    <p:sldId id="301" r:id="rId8"/>
    <p:sldId id="313" r:id="rId9"/>
    <p:sldId id="314" r:id="rId10"/>
    <p:sldId id="315" r:id="rId11"/>
    <p:sldId id="316" r:id="rId12"/>
    <p:sldId id="317" r:id="rId13"/>
    <p:sldId id="320" r:id="rId14"/>
    <p:sldId id="321" r:id="rId15"/>
    <p:sldId id="322" r:id="rId16"/>
    <p:sldId id="372" r:id="rId17"/>
    <p:sldId id="371" r:id="rId18"/>
    <p:sldId id="429" r:id="rId19"/>
    <p:sldId id="430" r:id="rId20"/>
    <p:sldId id="324" r:id="rId21"/>
    <p:sldId id="343" r:id="rId22"/>
    <p:sldId id="415" r:id="rId23"/>
    <p:sldId id="359" r:id="rId24"/>
    <p:sldId id="375" r:id="rId25"/>
    <p:sldId id="376" r:id="rId26"/>
    <p:sldId id="377" r:id="rId27"/>
    <p:sldId id="360" r:id="rId28"/>
    <p:sldId id="378" r:id="rId29"/>
    <p:sldId id="379" r:id="rId30"/>
    <p:sldId id="380" r:id="rId31"/>
    <p:sldId id="383" r:id="rId32"/>
    <p:sldId id="386" r:id="rId33"/>
    <p:sldId id="411" r:id="rId34"/>
    <p:sldId id="413" r:id="rId35"/>
    <p:sldId id="414" r:id="rId36"/>
    <p:sldId id="421" r:id="rId37"/>
    <p:sldId id="412" r:id="rId38"/>
    <p:sldId id="367" r:id="rId39"/>
    <p:sldId id="417" r:id="rId40"/>
    <p:sldId id="418" r:id="rId41"/>
    <p:sldId id="419" r:id="rId42"/>
    <p:sldId id="428" r:id="rId43"/>
    <p:sldId id="410" r:id="rId44"/>
    <p:sldId id="423" r:id="rId45"/>
    <p:sldId id="422" r:id="rId46"/>
    <p:sldId id="395" r:id="rId47"/>
    <p:sldId id="396" r:id="rId48"/>
    <p:sldId id="397" r:id="rId49"/>
    <p:sldId id="398" r:id="rId50"/>
    <p:sldId id="427" r:id="rId51"/>
    <p:sldId id="366" r:id="rId52"/>
    <p:sldId id="425" r:id="rId53"/>
    <p:sldId id="420" r:id="rId54"/>
    <p:sldId id="42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D6F30A-A5E2-4F72-93AE-BE5F01F4F7D8}">
          <p14:sldIdLst>
            <p14:sldId id="256"/>
          </p14:sldIdLst>
        </p14:section>
        <p14:section name="Introduction" id="{8990AD1F-BDB3-418C-81A7-4C7F3B192E8C}">
          <p14:sldIdLst>
            <p14:sldId id="345"/>
          </p14:sldIdLst>
        </p14:section>
        <p14:section name="Two qubits" id="{A311530A-8E4D-48B6-90FE-C1960C873B03}">
          <p14:sldIdLst>
            <p14:sldId id="311"/>
            <p14:sldId id="331"/>
            <p14:sldId id="356"/>
            <p14:sldId id="391"/>
          </p14:sldIdLst>
        </p14:section>
        <p14:section name="Impossible devices" id="{99C2EA09-5689-4775-B568-6EF6412924CE}">
          <p14:sldIdLst>
            <p14:sldId id="301"/>
            <p14:sldId id="313"/>
            <p14:sldId id="314"/>
            <p14:sldId id="315"/>
            <p14:sldId id="316"/>
            <p14:sldId id="317"/>
            <p14:sldId id="320"/>
            <p14:sldId id="321"/>
            <p14:sldId id="322"/>
            <p14:sldId id="372"/>
            <p14:sldId id="371"/>
            <p14:sldId id="429"/>
            <p14:sldId id="430"/>
            <p14:sldId id="324"/>
          </p14:sldIdLst>
        </p14:section>
        <p14:section name="Possible devices" id="{68E89AB9-8E2C-4ED3-9325-EE0167E57C84}">
          <p14:sldIdLst>
            <p14:sldId id="343"/>
            <p14:sldId id="415"/>
            <p14:sldId id="359"/>
            <p14:sldId id="375"/>
            <p14:sldId id="376"/>
            <p14:sldId id="377"/>
            <p14:sldId id="360"/>
            <p14:sldId id="378"/>
            <p14:sldId id="379"/>
            <p14:sldId id="380"/>
            <p14:sldId id="383"/>
            <p14:sldId id="386"/>
            <p14:sldId id="411"/>
            <p14:sldId id="413"/>
            <p14:sldId id="414"/>
            <p14:sldId id="421"/>
            <p14:sldId id="412"/>
            <p14:sldId id="367"/>
            <p14:sldId id="417"/>
            <p14:sldId id="418"/>
            <p14:sldId id="419"/>
            <p14:sldId id="428"/>
            <p14:sldId id="410"/>
            <p14:sldId id="423"/>
            <p14:sldId id="422"/>
            <p14:sldId id="395"/>
            <p14:sldId id="396"/>
            <p14:sldId id="397"/>
            <p14:sldId id="398"/>
            <p14:sldId id="427"/>
            <p14:sldId id="366"/>
            <p14:sldId id="425"/>
            <p14:sldId id="420"/>
            <p14:sldId id="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eitzner" initials="D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2D712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4.png"/><Relationship Id="rId7" Type="http://schemas.openxmlformats.org/officeDocument/2006/relationships/image" Target="../media/image2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5.png"/><Relationship Id="rId7" Type="http://schemas.openxmlformats.org/officeDocument/2006/relationships/image" Target="../media/image7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6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9.png"/><Relationship Id="rId5" Type="http://schemas.openxmlformats.org/officeDocument/2006/relationships/image" Target="../media/image125.png"/><Relationship Id="rId10" Type="http://schemas.openxmlformats.org/officeDocument/2006/relationships/image" Target="../media/image14.png"/><Relationship Id="rId4" Type="http://schemas.openxmlformats.org/officeDocument/2006/relationships/image" Target="../media/image124.png"/><Relationship Id="rId9" Type="http://schemas.openxmlformats.org/officeDocument/2006/relationships/image" Target="../media/image18.png"/><Relationship Id="rId1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2.jp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9.png"/><Relationship Id="rId5" Type="http://schemas.openxmlformats.org/officeDocument/2006/relationships/image" Target="../media/image125.png"/><Relationship Id="rId15" Type="http://schemas.openxmlformats.org/officeDocument/2006/relationships/image" Target="../media/image129.png"/><Relationship Id="rId10" Type="http://schemas.openxmlformats.org/officeDocument/2006/relationships/image" Target="../media/image14.png"/><Relationship Id="rId4" Type="http://schemas.openxmlformats.org/officeDocument/2006/relationships/image" Target="../media/image124.png"/><Relationship Id="rId9" Type="http://schemas.openxmlformats.org/officeDocument/2006/relationships/image" Target="../media/image18.png"/><Relationship Id="rId14" Type="http://schemas.openxmlformats.org/officeDocument/2006/relationships/image" Target="../media/image1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5" Type="http://schemas.openxmlformats.org/officeDocument/2006/relationships/image" Target="../media/image133.png"/><Relationship Id="rId10" Type="http://schemas.openxmlformats.org/officeDocument/2006/relationships/image" Target="../media/image140.png"/><Relationship Id="rId4" Type="http://schemas.openxmlformats.org/officeDocument/2006/relationships/image" Target="../media/image132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8.png"/><Relationship Id="rId3" Type="http://schemas.openxmlformats.org/officeDocument/2006/relationships/image" Target="../media/image146.png"/><Relationship Id="rId7" Type="http://schemas.openxmlformats.org/officeDocument/2006/relationships/image" Target="../media/image130.png"/><Relationship Id="rId12" Type="http://schemas.openxmlformats.org/officeDocument/2006/relationships/image" Target="../media/image134.png"/><Relationship Id="rId17" Type="http://schemas.openxmlformats.org/officeDocument/2006/relationships/image" Target="../media/image153.png"/><Relationship Id="rId2" Type="http://schemas.openxmlformats.org/officeDocument/2006/relationships/image" Target="../media/image145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33.png"/><Relationship Id="rId5" Type="http://schemas.openxmlformats.org/officeDocument/2006/relationships/image" Target="../media/image148.png"/><Relationship Id="rId15" Type="http://schemas.openxmlformats.org/officeDocument/2006/relationships/image" Target="../media/image151.png"/><Relationship Id="rId10" Type="http://schemas.openxmlformats.org/officeDocument/2006/relationships/image" Target="../media/image132.png"/><Relationship Id="rId4" Type="http://schemas.openxmlformats.org/officeDocument/2006/relationships/image" Target="../media/image147.png"/><Relationship Id="rId9" Type="http://schemas.openxmlformats.org/officeDocument/2006/relationships/image" Target="../media/image150.png"/><Relationship Id="rId1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image" Target="../media/image145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5.png"/><Relationship Id="rId5" Type="http://schemas.openxmlformats.org/officeDocument/2006/relationships/image" Target="../media/image148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164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73.png"/><Relationship Id="rId2" Type="http://schemas.openxmlformats.org/officeDocument/2006/relationships/image" Target="../media/image14.pn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8.png"/><Relationship Id="rId5" Type="http://schemas.openxmlformats.org/officeDocument/2006/relationships/image" Target="../media/image166.png"/><Relationship Id="rId15" Type="http://schemas.openxmlformats.org/officeDocument/2006/relationships/image" Target="../media/image171.png"/><Relationship Id="rId10" Type="http://schemas.openxmlformats.org/officeDocument/2006/relationships/image" Target="../media/image177.png"/><Relationship Id="rId4" Type="http://schemas.openxmlformats.org/officeDocument/2006/relationships/image" Target="../media/image165.png"/><Relationship Id="rId9" Type="http://schemas.openxmlformats.org/officeDocument/2006/relationships/image" Target="../media/image176.png"/><Relationship Id="rId14" Type="http://schemas.openxmlformats.org/officeDocument/2006/relationships/image" Target="../media/image1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Invitation to Quantum Information III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265800"/>
            <a:ext cx="8767860" cy="1589903"/>
          </a:xfrm>
        </p:spPr>
        <p:txBody>
          <a:bodyPr>
            <a:normAutofit/>
          </a:bodyPr>
          <a:lstStyle/>
          <a:p>
            <a:r>
              <a:rPr lang="en-US" dirty="0"/>
              <a:t>Daniel Reitzner</a:t>
            </a:r>
          </a:p>
          <a:p>
            <a:endParaRPr lang="en-US" dirty="0"/>
          </a:p>
          <a:p>
            <a:r>
              <a:rPr lang="en-US" dirty="0"/>
              <a:t>Research Center for Quantum Information, Slovak Academy of Sciences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EDC7BA2-2D04-495B-AEE1-CD90E13B02DD}"/>
              </a:ext>
            </a:extLst>
          </p:cNvPr>
          <p:cNvSpPr txBox="1">
            <a:spLocks/>
          </p:cNvSpPr>
          <p:nvPr/>
        </p:nvSpPr>
        <p:spPr>
          <a:xfrm>
            <a:off x="1861930" y="413845"/>
            <a:ext cx="8767860" cy="1589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1st </a:t>
            </a:r>
            <a:r>
              <a:rPr lang="en-US" sz="1800" dirty="0" err="1"/>
              <a:t>eduQUTE</a:t>
            </a:r>
            <a:r>
              <a:rPr lang="en-US" sz="1800" dirty="0"/>
              <a:t> school on quantum technologies</a:t>
            </a:r>
          </a:p>
          <a:p>
            <a:r>
              <a:rPr lang="en-US" sz="1800" dirty="0"/>
              <a:t>Bratislava 19-22/02/2018</a:t>
            </a:r>
          </a:p>
        </p:txBody>
      </p:sp>
    </p:spTree>
    <p:extLst>
      <p:ext uri="{BB962C8B-B14F-4D97-AF65-F5344CB8AC3E}">
        <p14:creationId xmlns:p14="http://schemas.microsoft.com/office/powerpoint/2010/main" val="1814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64BD-ED86-4185-AA6E-7DD99DD3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B1FCD-7744-4A44-9FDA-D9EA63612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cloning</a:t>
            </a:r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F8669446-9EBE-4561-BAAF-5722B0862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73" y="2989736"/>
            <a:ext cx="5048959" cy="32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E6B5-264F-4667-849F-7866C0A3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FFA1-94D3-49A5-9BE9-4E0212E2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measurability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F5B378-69BD-44E6-BA59-9BD123EAC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73" y="2989736"/>
            <a:ext cx="5048959" cy="32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5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5358-56D7-4401-99DC-512E714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F44C-EE66-4AD5-826B-664E3F17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measurability</a:t>
            </a:r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DEAA097F-31BC-40D2-9CE9-7775223E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73" y="2989736"/>
            <a:ext cx="5048959" cy="32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1224A-407C-4657-88C4-E3C84140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369" y="4075497"/>
            <a:ext cx="2743206" cy="483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3C6AE-4BAE-4FFB-8570-84EAD3814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369" y="4726226"/>
            <a:ext cx="2755398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AD1A-6896-4B6C-AB83-A4415ECD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C5EA-73EC-4B56-8E8F-7FCB8BB35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Bell’s telephone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32E053E-658F-4A03-BD10-4DE88A00F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4" y="3250906"/>
            <a:ext cx="9350176" cy="3175926"/>
          </a:xfrm>
          <a:prstGeom prst="rect">
            <a:avLst/>
          </a:prstGeom>
        </p:spPr>
      </p:pic>
      <p:sp>
        <p:nvSpPr>
          <p:cNvPr id="5" name="BlokTextu 3">
            <a:extLst>
              <a:ext uri="{FF2B5EF4-FFF2-40B4-BE49-F238E27FC236}">
                <a16:creationId xmlns:a16="http://schemas.microsoft.com/office/drawing/2014/main" id="{EABF3E28-B110-4BCD-AA66-4645C308AF9F}"/>
              </a:ext>
            </a:extLst>
          </p:cNvPr>
          <p:cNvSpPr txBox="1"/>
          <p:nvPr/>
        </p:nvSpPr>
        <p:spPr>
          <a:xfrm>
            <a:off x="9629662" y="6391676"/>
            <a:ext cx="141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(C) John Richardson</a:t>
            </a:r>
          </a:p>
        </p:txBody>
      </p:sp>
    </p:spTree>
    <p:extLst>
      <p:ext uri="{BB962C8B-B14F-4D97-AF65-F5344CB8AC3E}">
        <p14:creationId xmlns:p14="http://schemas.microsoft.com/office/powerpoint/2010/main" val="36178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5C57E99-FA8E-4D48-820D-1B61076B3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4" y="3252886"/>
            <a:ext cx="9344348" cy="3173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1AD1A-6896-4B6C-AB83-A4415ECD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C5EA-73EC-4B56-8E8F-7FCB8BB35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Bell’s telephone</a:t>
            </a:r>
          </a:p>
        </p:txBody>
      </p:sp>
      <p:sp>
        <p:nvSpPr>
          <p:cNvPr id="6" name="BlokTextu 3">
            <a:extLst>
              <a:ext uri="{FF2B5EF4-FFF2-40B4-BE49-F238E27FC236}">
                <a16:creationId xmlns:a16="http://schemas.microsoft.com/office/drawing/2014/main" id="{0947DE69-3995-431A-B5A4-5C9733F4A349}"/>
              </a:ext>
            </a:extLst>
          </p:cNvPr>
          <p:cNvSpPr txBox="1"/>
          <p:nvPr/>
        </p:nvSpPr>
        <p:spPr>
          <a:xfrm>
            <a:off x="9629662" y="6391676"/>
            <a:ext cx="141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(C) John Richardson</a:t>
            </a:r>
          </a:p>
        </p:txBody>
      </p:sp>
    </p:spTree>
    <p:extLst>
      <p:ext uri="{BB962C8B-B14F-4D97-AF65-F5344CB8AC3E}">
        <p14:creationId xmlns:p14="http://schemas.microsoft.com/office/powerpoint/2010/main" val="39599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3CF9-B4EB-4382-BC21-581842FD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A80F-1828-471D-B8B7-628D38F1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631725"/>
          </a:xfrm>
        </p:spPr>
        <p:txBody>
          <a:bodyPr>
            <a:normAutofit/>
          </a:bodyPr>
          <a:lstStyle/>
          <a:p>
            <a:r>
              <a:rPr lang="en-US" dirty="0"/>
              <a:t>Bell’s telephone</a:t>
            </a:r>
          </a:p>
          <a:p>
            <a:r>
              <a:rPr lang="en-US" dirty="0"/>
              <a:t>Let us set                                                                     and suppose </a:t>
            </a:r>
          </a:p>
          <a:p>
            <a:r>
              <a:rPr lang="en-US" dirty="0"/>
              <a:t>We require                                                          and </a:t>
            </a:r>
          </a:p>
          <a:p>
            <a:r>
              <a:rPr lang="en-US" dirty="0"/>
              <a:t>Let us use encoding/decoding scheme: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 can successfully communicate with Alice if his guess probability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F02489-A624-42F4-B493-998CA1DDA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22" y="2624762"/>
            <a:ext cx="4343409" cy="254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DECF0-5F4C-4FCB-B131-9D045C21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88" y="3061171"/>
            <a:ext cx="3657607" cy="5455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3A7149-C5BF-4213-A2A5-545C64295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603" y="3060761"/>
            <a:ext cx="3657607" cy="545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FCF92C-6487-48CA-A405-A88694A70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221" y="4086667"/>
            <a:ext cx="3112014" cy="240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9B644-36DE-4ED7-B9A7-24B3D21DB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254" y="4512827"/>
            <a:ext cx="3086106" cy="240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33616D-3DAF-49B8-AF3C-A3FEAF6D2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242" y="4835132"/>
            <a:ext cx="914402" cy="559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95C402-3026-4BB3-9163-D6E91C6A1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626" y="5556237"/>
            <a:ext cx="8305817" cy="774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2DAC20-0FA6-49D4-881B-3DC668506A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7714" y="2437609"/>
            <a:ext cx="2031496" cy="5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3CF9-B4EB-4382-BC21-581842FD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A80F-1828-471D-B8B7-628D38F1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631725"/>
          </a:xfrm>
        </p:spPr>
        <p:txBody>
          <a:bodyPr>
            <a:normAutofit/>
          </a:bodyPr>
          <a:lstStyle/>
          <a:p>
            <a:r>
              <a:rPr lang="en-US" dirty="0"/>
              <a:t>Bell’s telephone</a:t>
            </a:r>
          </a:p>
          <a:p>
            <a:r>
              <a:rPr lang="en-US" dirty="0"/>
              <a:t>Bob’s success probability can be bounded from bellow as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95C402-3026-4BB3-9163-D6E91C6A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72" y="3198425"/>
            <a:ext cx="8305817" cy="774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AD9501-1A31-4D4D-8785-89B65A8A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99" y="4142686"/>
            <a:ext cx="7022606" cy="774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22191-D4C4-439C-BFA3-E01E7615B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599" y="5086947"/>
            <a:ext cx="5498603" cy="5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3CF9-B4EB-4382-BC21-581842FD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A80F-1828-471D-B8B7-628D38F1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631725"/>
          </a:xfrm>
        </p:spPr>
        <p:txBody>
          <a:bodyPr>
            <a:normAutofit/>
          </a:bodyPr>
          <a:lstStyle/>
          <a:p>
            <a:r>
              <a:rPr lang="en-US" dirty="0"/>
              <a:t>Bell’s telephone:</a:t>
            </a:r>
          </a:p>
          <a:p>
            <a:endParaRPr lang="en-US" dirty="0"/>
          </a:p>
          <a:p>
            <a:r>
              <a:rPr lang="en-US" dirty="0"/>
              <a:t>Under local realism assumption: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and</a:t>
            </a:r>
          </a:p>
          <a:p>
            <a:r>
              <a:rPr lang="en-US" dirty="0"/>
              <a:t>In the quantum case                             ; this would allow superluminal communication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7C66A-0952-4B2A-8A12-2FCEB00A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74" y="3455518"/>
            <a:ext cx="7898908" cy="52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BAA53-1E10-4B30-8F61-02B19080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470" y="2361256"/>
            <a:ext cx="6045720" cy="559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1089A-E22D-4175-916C-92984B9E0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61" y="3813952"/>
            <a:ext cx="914402" cy="559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CC3FA-EB71-46FC-ADA6-B63EF2D9C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00" y="4233735"/>
            <a:ext cx="1752604" cy="621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390348-E76F-49C5-86AE-FE69D4BDD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3338" y="5374846"/>
            <a:ext cx="685627" cy="685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DDCF5-A97B-4D45-8BD7-656DA647E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527" y="5374847"/>
            <a:ext cx="685627" cy="6856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4790C5-D1C8-4993-909E-1720671C3AC2}"/>
              </a:ext>
            </a:extLst>
          </p:cNvPr>
          <p:cNvSpPr/>
          <p:nvPr/>
        </p:nvSpPr>
        <p:spPr>
          <a:xfrm>
            <a:off x="2398154" y="5532993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Alice: Earth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383944-F2A7-45A3-A475-26809ABD9F40}"/>
              </a:ext>
            </a:extLst>
          </p:cNvPr>
          <p:cNvSpPr/>
          <p:nvPr/>
        </p:nvSpPr>
        <p:spPr>
          <a:xfrm>
            <a:off x="7594296" y="5532993"/>
            <a:ext cx="25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Bob: Andromeda galaxy</a:t>
            </a:r>
          </a:p>
        </p:txBody>
      </p:sp>
    </p:spTree>
    <p:extLst>
      <p:ext uri="{BB962C8B-B14F-4D97-AF65-F5344CB8AC3E}">
        <p14:creationId xmlns:p14="http://schemas.microsoft.com/office/powerpoint/2010/main" val="19483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6B29-C72A-4942-8306-F5577DED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Cloning and FTL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4889-21F5-4443-A117-B7E0BBEF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475914" cy="4038600"/>
          </a:xfrm>
        </p:spPr>
        <p:txBody>
          <a:bodyPr/>
          <a:lstStyle/>
          <a:p>
            <a:r>
              <a:rPr lang="en-US" dirty="0"/>
              <a:t>Fundamental </a:t>
            </a:r>
            <a:r>
              <a:rPr lang="en-US" dirty="0" err="1"/>
              <a:t>Fysiks</a:t>
            </a:r>
            <a:r>
              <a:rPr lang="en-US" dirty="0"/>
              <a:t> Group (70s)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8272465-E71C-4BAC-A26F-DEF64252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34" y="1957116"/>
            <a:ext cx="2978152" cy="4080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4">
            <a:extLst>
              <a:ext uri="{FF2B5EF4-FFF2-40B4-BE49-F238E27FC236}">
                <a16:creationId xmlns:a16="http://schemas.microsoft.com/office/drawing/2014/main" id="{0545ABE8-27EC-4969-BFC0-FB8EFB7E9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44" y="1807632"/>
            <a:ext cx="3330576" cy="44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8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6B29-C72A-4942-8306-F5577DED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Cloning and FTL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4889-21F5-4443-A117-B7E0BBEF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475914" cy="4038600"/>
          </a:xfrm>
        </p:spPr>
        <p:txBody>
          <a:bodyPr/>
          <a:lstStyle/>
          <a:p>
            <a:r>
              <a:rPr lang="en-US" dirty="0"/>
              <a:t>Fundamental </a:t>
            </a:r>
            <a:r>
              <a:rPr lang="en-US" dirty="0" err="1"/>
              <a:t>Fysiks</a:t>
            </a:r>
            <a:r>
              <a:rPr lang="en-US" dirty="0"/>
              <a:t> Group (70s)</a:t>
            </a:r>
          </a:p>
          <a:p>
            <a:r>
              <a:rPr lang="en-US" dirty="0"/>
              <a:t>N. Herbert, FLASH* – A superluminal communicator based upon a new kind of quantum measurement</a:t>
            </a:r>
          </a:p>
          <a:p>
            <a:r>
              <a:rPr lang="en-US" dirty="0"/>
              <a:t>Foundations of Physics 12, 1171 (1982)</a:t>
            </a:r>
          </a:p>
        </p:txBody>
      </p:sp>
      <p:sp>
        <p:nvSpPr>
          <p:cNvPr id="6" name="BlokTextu 3">
            <a:extLst>
              <a:ext uri="{FF2B5EF4-FFF2-40B4-BE49-F238E27FC236}">
                <a16:creationId xmlns:a16="http://schemas.microsoft.com/office/drawing/2014/main" id="{0FA47FDA-259B-4F08-A651-2D55B210B65E}"/>
              </a:ext>
            </a:extLst>
          </p:cNvPr>
          <p:cNvSpPr txBox="1"/>
          <p:nvPr/>
        </p:nvSpPr>
        <p:spPr>
          <a:xfrm>
            <a:off x="7990860" y="6269191"/>
            <a:ext cx="3932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First Laser-Amplified Superluminal Hookup</a:t>
            </a:r>
          </a:p>
        </p:txBody>
      </p:sp>
      <p:pic>
        <p:nvPicPr>
          <p:cNvPr id="8" name="Zástupný symbol obsahu 3">
            <a:extLst>
              <a:ext uri="{FF2B5EF4-FFF2-40B4-BE49-F238E27FC236}">
                <a16:creationId xmlns:a16="http://schemas.microsoft.com/office/drawing/2014/main" id="{D402CAF0-2B94-4E37-A52C-D795E632F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15" y="1965960"/>
            <a:ext cx="4832874" cy="4015154"/>
          </a:xfrm>
          <a:prstGeom prst="rect">
            <a:avLst/>
          </a:prstGeom>
        </p:spPr>
      </p:pic>
      <p:pic>
        <p:nvPicPr>
          <p:cNvPr id="9" name="Obrázok 5">
            <a:extLst>
              <a:ext uri="{FF2B5EF4-FFF2-40B4-BE49-F238E27FC236}">
                <a16:creationId xmlns:a16="http://schemas.microsoft.com/office/drawing/2014/main" id="{C7AAC7EA-CE20-4735-923D-641F20CF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55" y="3990315"/>
            <a:ext cx="2482805" cy="253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9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18B8E1-726D-498D-BF19-2A7441A4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7CCEF-43A1-4C09-A578-B628650A5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have we learnt yesterday...</a:t>
            </a:r>
          </a:p>
        </p:txBody>
      </p:sp>
    </p:spTree>
    <p:extLst>
      <p:ext uri="{BB962C8B-B14F-4D97-AF65-F5344CB8AC3E}">
        <p14:creationId xmlns:p14="http://schemas.microsoft.com/office/powerpoint/2010/main" val="321382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CBF5-5C4B-4282-99E4-5261B43A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4044-D620-4016-8116-9C7A8537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superluminal communication is not possible and violation of CHSH inequality has been proven, the following devices are impossible:</a:t>
            </a:r>
          </a:p>
          <a:p>
            <a:pPr lvl="1"/>
            <a:r>
              <a:rPr lang="en-US" sz="2200" dirty="0"/>
              <a:t>Classical state transfer – metrology</a:t>
            </a:r>
          </a:p>
          <a:p>
            <a:pPr lvl="1"/>
            <a:r>
              <a:rPr lang="en-US" sz="2200" dirty="0"/>
              <a:t>Quantum cloning – No-cloning theorem – joint systems</a:t>
            </a:r>
          </a:p>
          <a:p>
            <a:pPr lvl="1"/>
            <a:r>
              <a:rPr lang="en-US" sz="2200" dirty="0"/>
              <a:t>Joint measurability – Incompatible measurements – generalized measurements</a:t>
            </a:r>
          </a:p>
          <a:p>
            <a:pPr lvl="1"/>
            <a:r>
              <a:rPr lang="en-US" sz="2200" dirty="0"/>
              <a:t>Bell’s telephone – Non-locality – joint systems and entanglement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Although there are impossible quantum devices that have a possible classical counterparts, there are also interesting possible quantum devices that do not have classical counterparts</a:t>
            </a:r>
          </a:p>
        </p:txBody>
      </p:sp>
    </p:spTree>
    <p:extLst>
      <p:ext uri="{BB962C8B-B14F-4D97-AF65-F5344CB8AC3E}">
        <p14:creationId xmlns:p14="http://schemas.microsoft.com/office/powerpoint/2010/main" val="38643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A0D43-9814-4E73-9CCC-429D21D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QUANTUM DEVICES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FA402-062C-4EAE-94C1-2E7544640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Entanglement as a resource and other stories</a:t>
            </a:r>
          </a:p>
        </p:txBody>
      </p:sp>
    </p:spTree>
    <p:extLst>
      <p:ext uri="{BB962C8B-B14F-4D97-AF65-F5344CB8AC3E}">
        <p14:creationId xmlns:p14="http://schemas.microsoft.com/office/powerpoint/2010/main" val="294969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A92C-1624-4937-BC6F-25C319C7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F39B-504F-4686-A0B7-E2E8B3971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23483"/>
            <a:ext cx="9872871" cy="4590535"/>
          </a:xfrm>
        </p:spPr>
        <p:txBody>
          <a:bodyPr>
            <a:normAutofit/>
          </a:bodyPr>
          <a:lstStyle/>
          <a:p>
            <a:r>
              <a:rPr lang="en-US" dirty="0"/>
              <a:t>These are orthogonal, but we can make a full ortho-normal basis of maximally entangled states by taking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Conversely we can write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0D1F8-FFFC-4159-97D9-40F1565D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345" y="2518068"/>
            <a:ext cx="3936500" cy="621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AB7D2F-4C6C-4D37-AF67-5F0D9D50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00" y="3286745"/>
            <a:ext cx="4114808" cy="635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136F63-4D11-4A5D-A242-223DDDF5F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600" y="2518067"/>
            <a:ext cx="4114808" cy="621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F0648-2BC0-4F05-9A79-CB81CCE76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345" y="3286745"/>
            <a:ext cx="4914910" cy="6217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BF3AD0-EA84-4144-8F37-17407A986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345" y="5229482"/>
            <a:ext cx="2540513" cy="6217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F3E2C4-7597-4CC8-AB58-7ACBAEDA5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345" y="4444856"/>
            <a:ext cx="2540513" cy="6217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869D1E-5FAC-4652-8D7D-A629306F2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343" y="4444855"/>
            <a:ext cx="2602997" cy="621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7A1829-6794-4FCE-A2D6-D0F8F84C2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343" y="5240115"/>
            <a:ext cx="2602997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3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8AD4-7C93-46BF-8E4C-320B230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Superdense</a:t>
            </a:r>
            <a:r>
              <a:rPr lang="en-US" dirty="0"/>
              <a:t>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A0EB-A2E8-4E37-A660-3863DBDF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29461"/>
          </a:xfrm>
        </p:spPr>
        <p:txBody>
          <a:bodyPr>
            <a:normAutofit/>
          </a:bodyPr>
          <a:lstStyle/>
          <a:p>
            <a:r>
              <a:rPr lang="en-US" dirty="0"/>
              <a:t>Sending two bits per one use of quantum channel</a:t>
            </a:r>
          </a:p>
          <a:p>
            <a:r>
              <a:rPr lang="en-US" dirty="0"/>
              <a:t>We make use of the Bell basis: </a:t>
            </a:r>
          </a:p>
          <a:p>
            <a:r>
              <a:rPr lang="en-US" dirty="0"/>
              <a:t>This is a basis in which we can perform measurement, but this also shows possible preparation procedure of one of the states</a:t>
            </a:r>
          </a:p>
          <a:p>
            <a:r>
              <a:rPr lang="en-US" dirty="0"/>
              <a:t>Alice and Bob pre-share state</a:t>
            </a:r>
          </a:p>
          <a:p>
            <a:r>
              <a:rPr lang="en-US" dirty="0"/>
              <a:t>Encoding choice: </a:t>
            </a:r>
          </a:p>
          <a:p>
            <a:r>
              <a:rPr lang="en-US" dirty="0"/>
              <a:t>When Alice is ready to send her bits, based on the pair she applies one of the </a:t>
            </a:r>
            <a:r>
              <a:rPr lang="en-US" dirty="0" err="1"/>
              <a:t>unitaries</a:t>
            </a:r>
            <a:r>
              <a:rPr lang="en-US" dirty="0"/>
              <a:t>             and then sends the qubit to Bob</a:t>
            </a:r>
          </a:p>
          <a:p>
            <a:r>
              <a:rPr lang="en-US" dirty="0"/>
              <a:t>Bob performs measurement in the Bell basis and based on the outcome he knows the bits Alice sent him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9F3D6-2860-4307-BFD7-2118AF4C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482" y="4369521"/>
            <a:ext cx="3950216" cy="27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3FE33-22B4-4825-88CE-0585655E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625" y="3891201"/>
            <a:ext cx="495301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9AB283-7AAB-416C-B046-1B37308BC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94" y="5146564"/>
            <a:ext cx="559309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788794-74B7-4C22-A422-D4C003160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565" y="2616139"/>
            <a:ext cx="2502413" cy="278893"/>
          </a:xfrm>
          <a:prstGeom prst="rect">
            <a:avLst/>
          </a:prstGeom>
        </p:spPr>
      </p:pic>
      <p:sp>
        <p:nvSpPr>
          <p:cNvPr id="8" name="BlokTextu 3">
            <a:extLst>
              <a:ext uri="{FF2B5EF4-FFF2-40B4-BE49-F238E27FC236}">
                <a16:creationId xmlns:a16="http://schemas.microsoft.com/office/drawing/2014/main" id="{6BA808F1-7338-4648-96E1-03E8AE87A5B3}"/>
              </a:ext>
            </a:extLst>
          </p:cNvPr>
          <p:cNvSpPr txBox="1"/>
          <p:nvPr/>
        </p:nvSpPr>
        <p:spPr>
          <a:xfrm>
            <a:off x="597402" y="6278034"/>
            <a:ext cx="1099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Bennett, S. Wiesner – Communication via one- and two-particle operators on Einstein-</a:t>
            </a:r>
            <a:r>
              <a:rPr lang="en-US" sz="1400" dirty="0" err="1"/>
              <a:t>Podolsky</a:t>
            </a:r>
            <a:r>
              <a:rPr lang="en-US" sz="1400" dirty="0"/>
              <a:t>-Rosen states, </a:t>
            </a:r>
            <a:r>
              <a:rPr lang="en-US" sz="1400" i="1" dirty="0"/>
              <a:t>Phys. Rev. Lett</a:t>
            </a:r>
            <a:r>
              <a:rPr lang="en-US" sz="1400" dirty="0"/>
              <a:t>. 69: 2881 (1992) </a:t>
            </a:r>
          </a:p>
        </p:txBody>
      </p:sp>
    </p:spTree>
    <p:extLst>
      <p:ext uri="{BB962C8B-B14F-4D97-AF65-F5344CB8AC3E}">
        <p14:creationId xmlns:p14="http://schemas.microsoft.com/office/powerpoint/2010/main" val="377458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8AD4-7C93-46BF-8E4C-320B230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Superdense</a:t>
            </a:r>
            <a:r>
              <a:rPr lang="en-US" dirty="0"/>
              <a:t>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A0EB-A2E8-4E37-A660-3863DBDF5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 and Bob pre-share state</a:t>
            </a:r>
          </a:p>
          <a:p>
            <a:r>
              <a:rPr lang="en-US" dirty="0"/>
              <a:t>Encoding choice: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9F3D6-2860-4307-BFD7-2118AF4C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03" y="2634549"/>
            <a:ext cx="3950216" cy="27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3FE33-22B4-4825-88CE-0585655E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743" y="2147488"/>
            <a:ext cx="495301" cy="228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EA8BBB-BDC7-445C-BB22-55E366079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167" y="3565454"/>
            <a:ext cx="1575419" cy="9324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C06629-DD89-47EB-A44D-FCF155C6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97" y="3407294"/>
            <a:ext cx="49530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9CBCEE4-BB22-4553-B37E-F558346EFD9B}"/>
              </a:ext>
            </a:extLst>
          </p:cNvPr>
          <p:cNvSpPr/>
          <p:nvPr/>
        </p:nvSpPr>
        <p:spPr>
          <a:xfrm>
            <a:off x="2055339" y="3829722"/>
            <a:ext cx="7174722" cy="4025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41AD907-CC64-4DDA-9ED8-0DDE1FCD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20" y="3686742"/>
            <a:ext cx="685627" cy="685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CC8AD4-7C93-46BF-8E4C-320B230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Superdense</a:t>
            </a:r>
            <a:r>
              <a:rPr lang="en-US" dirty="0"/>
              <a:t>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A0EB-A2E8-4E37-A660-3863DBDF5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 and Bob pre-share state</a:t>
            </a:r>
          </a:p>
          <a:p>
            <a:r>
              <a:rPr lang="en-US" dirty="0"/>
              <a:t>Encoding choice: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9F3D6-2860-4307-BFD7-2118AF4CE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03" y="2634549"/>
            <a:ext cx="3950216" cy="27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3FE33-22B4-4825-88CE-0585655EE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43" y="2147488"/>
            <a:ext cx="495301" cy="22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7BB56E-A135-4EB0-AAEE-6E6B2B89631A}"/>
              </a:ext>
            </a:extLst>
          </p:cNvPr>
          <p:cNvSpPr/>
          <p:nvPr/>
        </p:nvSpPr>
        <p:spPr>
          <a:xfrm>
            <a:off x="1399550" y="303360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Alice: Earth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F01DE-670E-46B6-B10A-9767CFCC28D1}"/>
              </a:ext>
            </a:extLst>
          </p:cNvPr>
          <p:cNvSpPr/>
          <p:nvPr/>
        </p:nvSpPr>
        <p:spPr>
          <a:xfrm>
            <a:off x="7961914" y="3033014"/>
            <a:ext cx="25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Bob: Andromeda galaxy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67F134-F8C9-4C96-B738-6B1CF6BAB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997" y="3407294"/>
            <a:ext cx="495301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6609FE-4FD5-4D35-B714-DCE28093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521" y="3686741"/>
            <a:ext cx="685627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7357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26107 -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521182-655B-40F6-AF03-B3F7C156E938}"/>
              </a:ext>
            </a:extLst>
          </p:cNvPr>
          <p:cNvSpPr/>
          <p:nvPr/>
        </p:nvSpPr>
        <p:spPr>
          <a:xfrm>
            <a:off x="2055339" y="3829722"/>
            <a:ext cx="7174722" cy="4025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C8AD4-7C93-46BF-8E4C-320B230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Superdense</a:t>
            </a:r>
            <a:r>
              <a:rPr lang="en-US" dirty="0"/>
              <a:t>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A0EB-A2E8-4E37-A660-3863DBDF5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 and Bob pre-share state</a:t>
            </a:r>
          </a:p>
          <a:p>
            <a:r>
              <a:rPr lang="en-US" dirty="0"/>
              <a:t>Encoding choice: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9F3D6-2860-4307-BFD7-2118AF4C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03" y="2634549"/>
            <a:ext cx="3950216" cy="27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3FE33-22B4-4825-88CE-0585655E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743" y="2147488"/>
            <a:ext cx="495301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73B8E-B10B-430D-B3A2-680F719B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742" y="3687391"/>
            <a:ext cx="685627" cy="685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F5B468-6C89-436B-86E2-F67BFFC5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527" y="3687392"/>
            <a:ext cx="685627" cy="6856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7BB56E-A135-4EB0-AAEE-6E6B2B89631A}"/>
              </a:ext>
            </a:extLst>
          </p:cNvPr>
          <p:cNvSpPr/>
          <p:nvPr/>
        </p:nvSpPr>
        <p:spPr>
          <a:xfrm>
            <a:off x="1399550" y="303360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Alice: Earth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F01DE-670E-46B6-B10A-9767CFCC28D1}"/>
              </a:ext>
            </a:extLst>
          </p:cNvPr>
          <p:cNvSpPr/>
          <p:nvPr/>
        </p:nvSpPr>
        <p:spPr>
          <a:xfrm>
            <a:off x="7961914" y="3033014"/>
            <a:ext cx="25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Bob: Andromeda galaxy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E3DCC8-6737-4CD9-9CC4-5AF6A4D30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526" y="4361632"/>
            <a:ext cx="1630269" cy="1593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25A528-2E64-49D0-A713-AAAB716B3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139" y="5278104"/>
            <a:ext cx="914402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7BC529-AB2F-4F3B-B5A2-F4C264F13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795" y="5049590"/>
            <a:ext cx="685627" cy="685627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BE0CBEAB-76E6-46F4-9195-482750C61392}"/>
              </a:ext>
            </a:extLst>
          </p:cNvPr>
          <p:cNvSpPr/>
          <p:nvPr/>
        </p:nvSpPr>
        <p:spPr>
          <a:xfrm>
            <a:off x="1964190" y="4349718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376D5C4-C051-4554-97D0-1E443944E520}"/>
              </a:ext>
            </a:extLst>
          </p:cNvPr>
          <p:cNvSpPr/>
          <p:nvPr/>
        </p:nvSpPr>
        <p:spPr>
          <a:xfrm rot="16200000">
            <a:off x="2769926" y="5158482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F2A9D06-212C-46D5-8177-51917C37ABD4}"/>
              </a:ext>
            </a:extLst>
          </p:cNvPr>
          <p:cNvSpPr/>
          <p:nvPr/>
        </p:nvSpPr>
        <p:spPr>
          <a:xfrm rot="16200000">
            <a:off x="6251820" y="2851631"/>
            <a:ext cx="198321" cy="5065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21F70B-32AF-4734-B807-2078D7B09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742" y="5049589"/>
            <a:ext cx="685627" cy="6856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7794E2-57F1-4643-8E2A-EE237DAE168A}"/>
              </a:ext>
            </a:extLst>
          </p:cNvPr>
          <p:cNvSpPr/>
          <p:nvPr/>
        </p:nvSpPr>
        <p:spPr>
          <a:xfrm>
            <a:off x="8525801" y="3429000"/>
            <a:ext cx="1401510" cy="252633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AF4C02-1072-41B5-9B0E-624DA78C864C}"/>
              </a:ext>
            </a:extLst>
          </p:cNvPr>
          <p:cNvSpPr/>
          <p:nvPr/>
        </p:nvSpPr>
        <p:spPr>
          <a:xfrm>
            <a:off x="8325186" y="5912308"/>
            <a:ext cx="18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Measurement in</a:t>
            </a:r>
          </a:p>
          <a:p>
            <a:pPr algn="ctr"/>
            <a:r>
              <a:rPr lang="en-US" dirty="0"/>
              <a:t>Bell Basis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5E8B436-B8AC-417B-BF0E-43A7C43EB6AE}"/>
              </a:ext>
            </a:extLst>
          </p:cNvPr>
          <p:cNvSpPr/>
          <p:nvPr/>
        </p:nvSpPr>
        <p:spPr>
          <a:xfrm rot="16200000">
            <a:off x="10070083" y="4458245"/>
            <a:ext cx="182299" cy="46784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C5EE94-2715-493E-ABBF-99E900D52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1196" y="4588960"/>
            <a:ext cx="90221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DE08-D26B-433D-A559-70D965AE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3289-EA53-4093-89A6-2B7AD2CA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dense coding, but now it is 2 bits of classical information that transfers full information about quantum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35A25-C07E-4E2D-847F-022D1806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67" y="3565454"/>
            <a:ext cx="1575419" cy="932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A8722-4EA6-4EE0-A30F-D8355A8B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97" y="3407294"/>
            <a:ext cx="495301" cy="228600"/>
          </a:xfrm>
          <a:prstGeom prst="rect">
            <a:avLst/>
          </a:prstGeom>
        </p:spPr>
      </p:pic>
      <p:sp>
        <p:nvSpPr>
          <p:cNvPr id="6" name="BlokTextu 3">
            <a:extLst>
              <a:ext uri="{FF2B5EF4-FFF2-40B4-BE49-F238E27FC236}">
                <a16:creationId xmlns:a16="http://schemas.microsoft.com/office/drawing/2014/main" id="{3FEA447B-1FA4-4294-AC86-EFE3E1214E44}"/>
              </a:ext>
            </a:extLst>
          </p:cNvPr>
          <p:cNvSpPr txBox="1"/>
          <p:nvPr/>
        </p:nvSpPr>
        <p:spPr>
          <a:xfrm>
            <a:off x="580837" y="6096000"/>
            <a:ext cx="1099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H. Bennett, G. Brassard, C. </a:t>
            </a:r>
            <a:r>
              <a:rPr lang="en-US" sz="1400" dirty="0" err="1"/>
              <a:t>Crépeau</a:t>
            </a:r>
            <a:r>
              <a:rPr lang="en-US" sz="1400" dirty="0"/>
              <a:t>, R. </a:t>
            </a:r>
            <a:r>
              <a:rPr lang="en-US" sz="1400" dirty="0" err="1"/>
              <a:t>Jozsa</a:t>
            </a:r>
            <a:r>
              <a:rPr lang="en-US" sz="1400" dirty="0"/>
              <a:t>, A. Peres, W. K. </a:t>
            </a:r>
            <a:r>
              <a:rPr lang="en-US" sz="1400" dirty="0" err="1"/>
              <a:t>Wootters</a:t>
            </a:r>
            <a:r>
              <a:rPr lang="en-US" sz="1400" dirty="0"/>
              <a:t> – Teleporting an Unknown Quantum State via Dual Classical and Einstein–</a:t>
            </a:r>
            <a:r>
              <a:rPr lang="en-US" sz="1400" dirty="0" err="1"/>
              <a:t>Podolsky</a:t>
            </a:r>
            <a:r>
              <a:rPr lang="en-US" sz="1400" dirty="0"/>
              <a:t>–Rosen Channels, Phys. Rev. Lett. 70, 1895–1899 (1993) </a:t>
            </a:r>
          </a:p>
        </p:txBody>
      </p:sp>
    </p:spTree>
    <p:extLst>
      <p:ext uri="{BB962C8B-B14F-4D97-AF65-F5344CB8AC3E}">
        <p14:creationId xmlns:p14="http://schemas.microsoft.com/office/powerpoint/2010/main" val="3305241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DE08-D26B-433D-A559-70D965AE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3289-EA53-4093-89A6-2B7AD2CA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dense coding, but now it is 2 bits of classical information that transfers full information about quantum state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CEC62-80C9-41E6-BFD7-9328910FD521}"/>
              </a:ext>
            </a:extLst>
          </p:cNvPr>
          <p:cNvSpPr/>
          <p:nvPr/>
        </p:nvSpPr>
        <p:spPr>
          <a:xfrm>
            <a:off x="2055339" y="3829722"/>
            <a:ext cx="7174722" cy="4025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D5FC1-02E3-4A36-80BC-7F91AA34C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20" y="3686742"/>
            <a:ext cx="685627" cy="6856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0291C9-92DF-4E18-BA31-75A5B6982979}"/>
              </a:ext>
            </a:extLst>
          </p:cNvPr>
          <p:cNvSpPr/>
          <p:nvPr/>
        </p:nvSpPr>
        <p:spPr>
          <a:xfrm>
            <a:off x="1399550" y="303360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Alice: Earth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275BE-C297-42CC-B68E-77230799C1EA}"/>
              </a:ext>
            </a:extLst>
          </p:cNvPr>
          <p:cNvSpPr/>
          <p:nvPr/>
        </p:nvSpPr>
        <p:spPr>
          <a:xfrm>
            <a:off x="7961914" y="3033014"/>
            <a:ext cx="25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Bob: Andromeda galaxy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CC9599-8598-49D1-983A-2C1BD828D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97" y="3407294"/>
            <a:ext cx="495301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5DADF-3687-4250-9314-60E9F812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521" y="3686741"/>
            <a:ext cx="685627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7357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26107 -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DE08-D26B-433D-A559-70D965AE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3289-EA53-4093-89A6-2B7AD2CA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dense coding, but now it is 2 bits of classical information that transfers full information about quantum state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1B3908-52F1-43B9-B64A-F2E450F85E2D}"/>
              </a:ext>
            </a:extLst>
          </p:cNvPr>
          <p:cNvSpPr/>
          <p:nvPr/>
        </p:nvSpPr>
        <p:spPr>
          <a:xfrm>
            <a:off x="2055339" y="3829722"/>
            <a:ext cx="7174722" cy="4025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6B9D06-DFB0-4676-BA54-11D7F196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42" y="3687391"/>
            <a:ext cx="685627" cy="685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EE0FA0-66C6-4C1D-8C3E-3E163ADB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27" y="3687392"/>
            <a:ext cx="685627" cy="6856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236A3C-A73F-43B6-AA9E-22FD311C0C53}"/>
              </a:ext>
            </a:extLst>
          </p:cNvPr>
          <p:cNvSpPr/>
          <p:nvPr/>
        </p:nvSpPr>
        <p:spPr>
          <a:xfrm>
            <a:off x="1399550" y="303360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Alice: Earth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DB920E-1997-4D19-BC2F-EF64C3E6CB8E}"/>
              </a:ext>
            </a:extLst>
          </p:cNvPr>
          <p:cNvSpPr/>
          <p:nvPr/>
        </p:nvSpPr>
        <p:spPr>
          <a:xfrm>
            <a:off x="7961914" y="3033014"/>
            <a:ext cx="25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Bob: Andromeda galaxy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8869C-91E4-4439-A081-DFDD8229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455" y="5049590"/>
            <a:ext cx="685627" cy="685627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E9CD2FD4-2CA1-496A-A2E6-09C48E5E2630}"/>
              </a:ext>
            </a:extLst>
          </p:cNvPr>
          <p:cNvSpPr/>
          <p:nvPr/>
        </p:nvSpPr>
        <p:spPr>
          <a:xfrm rot="16200000">
            <a:off x="1366844" y="5158482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FB1F26-E508-4B62-924C-E9B995FF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8" y="5049589"/>
            <a:ext cx="685627" cy="68562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1663A81-0096-430C-A63A-F8A87BEE9D89}"/>
              </a:ext>
            </a:extLst>
          </p:cNvPr>
          <p:cNvSpPr/>
          <p:nvPr/>
        </p:nvSpPr>
        <p:spPr>
          <a:xfrm>
            <a:off x="1366982" y="3429000"/>
            <a:ext cx="1401510" cy="252633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6F2B1-28FB-43C0-BE23-A8EDA7289094}"/>
              </a:ext>
            </a:extLst>
          </p:cNvPr>
          <p:cNvSpPr/>
          <p:nvPr/>
        </p:nvSpPr>
        <p:spPr>
          <a:xfrm>
            <a:off x="1161899" y="5912308"/>
            <a:ext cx="18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Measurement in</a:t>
            </a:r>
          </a:p>
          <a:p>
            <a:pPr algn="ctr"/>
            <a:r>
              <a:rPr lang="en-US" dirty="0"/>
              <a:t>Bell Basis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B1D6D9B-57A4-4F46-9F25-736867878D14}"/>
              </a:ext>
            </a:extLst>
          </p:cNvPr>
          <p:cNvSpPr/>
          <p:nvPr/>
        </p:nvSpPr>
        <p:spPr>
          <a:xfrm rot="16200000">
            <a:off x="5534599" y="1960301"/>
            <a:ext cx="228600" cy="576081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FB0525-3E96-4790-87C3-E6157C9586A5}"/>
              </a:ext>
            </a:extLst>
          </p:cNvPr>
          <p:cNvSpPr/>
          <p:nvPr/>
        </p:nvSpPr>
        <p:spPr>
          <a:xfrm>
            <a:off x="8529307" y="3429000"/>
            <a:ext cx="1401510" cy="1749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6499F1-A5F0-44DC-B23C-9F90E789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52" y="3687391"/>
            <a:ext cx="685627" cy="685627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505626B9-1357-4354-BC9D-311AA6A40FB3}"/>
              </a:ext>
            </a:extLst>
          </p:cNvPr>
          <p:cNvSpPr/>
          <p:nvPr/>
        </p:nvSpPr>
        <p:spPr>
          <a:xfrm rot="16200000">
            <a:off x="9851325" y="3640152"/>
            <a:ext cx="180018" cy="777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B6CD2-A8BF-42C2-AE1E-445B2F0F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02" y="4961018"/>
            <a:ext cx="1333503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A5E99-2EC8-4068-983C-68AA14C89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657" y="4726408"/>
            <a:ext cx="292609" cy="1783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77CFEB-25E2-40B6-B3DC-145347F3D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5" y="4827754"/>
            <a:ext cx="330709" cy="2545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9446F4-1FE2-4348-9C18-73EB67E30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196" y="4311964"/>
            <a:ext cx="330709" cy="2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/>
      <p:bldP spid="26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0669-FEA6-469B-B3C5-AC1DC60A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AE66-824F-4095-A9DA-49AA812E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Two-qubit Hilbert space</a:t>
            </a:r>
          </a:p>
          <a:p>
            <a:r>
              <a:rPr lang="en-US" dirty="0"/>
              <a:t>Basis states:</a:t>
            </a:r>
          </a:p>
          <a:p>
            <a:endParaRPr lang="en-US" dirty="0"/>
          </a:p>
          <a:p>
            <a:r>
              <a:rPr lang="en-US" dirty="0"/>
              <a:t>States are no longer representable by Bloch spheres!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AB7AC-87AB-4AB5-AA90-ED1535CE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86" y="2082114"/>
            <a:ext cx="1409703" cy="25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78B20-8690-4A69-BBFD-6A5C849B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583" y="3084040"/>
            <a:ext cx="1536195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17277-7A27-4004-98C9-AF0D4817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361" y="3084040"/>
            <a:ext cx="1536195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1C2AE-A0C0-4B03-AAA8-655913CB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139" y="3084040"/>
            <a:ext cx="1536195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415CF-66AD-445B-A94C-F3D3804C1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552" y="3084040"/>
            <a:ext cx="1536195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513B3E-DD7D-43B3-B2EA-A1F7625DE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048" y="4798622"/>
            <a:ext cx="2464313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9A6587-0B0E-47EB-BD15-B0AF423F5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628" y="4701711"/>
            <a:ext cx="521209" cy="762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08F856-F989-472F-BF7B-E0A2B8846C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5213" y="3962860"/>
            <a:ext cx="2286000" cy="2293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EBFC05-619F-4E6D-965D-58AEE1FD00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552" y="4816012"/>
            <a:ext cx="533401" cy="533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609050-A90D-419F-8C69-8B1A220DAC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769" y="3962860"/>
            <a:ext cx="2286000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2F35-FD43-431A-A647-E1172671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0F76-62B1-4264-BBBC-3ABB8ABD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it work? Composite state before Alice measures it is</a:t>
            </a:r>
          </a:p>
          <a:p>
            <a:r>
              <a:rPr lang="en-US" dirty="0"/>
              <a:t>If                                 then</a:t>
            </a:r>
          </a:p>
          <a:p>
            <a:r>
              <a:rPr lang="en-US" dirty="0"/>
              <a:t>We measure in the Bell basis and use: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7AAD0-ADA2-48E4-BFCE-8CCF9C2E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099" y="2153429"/>
            <a:ext cx="1764796" cy="254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0B75F-BDF9-4C9B-9DEF-6EF913C86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04" y="2621261"/>
            <a:ext cx="1816612" cy="25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A607B-9911-464D-804C-502AF64E9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47" y="2458884"/>
            <a:ext cx="4927102" cy="621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94286-FEEE-40D7-BC62-B4E42A9EF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345" y="4266788"/>
            <a:ext cx="2540513" cy="621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A68687-84F9-4C01-A0B9-68C1C0C75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345" y="3482162"/>
            <a:ext cx="2540513" cy="621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8B6856-3A3F-4B9D-8730-DB8C12A41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203" y="3482161"/>
            <a:ext cx="2602997" cy="621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CB1F3-D3BE-4E2E-BA86-37FD9BEF0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203" y="4277421"/>
            <a:ext cx="2602997" cy="621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F3485F-B669-4959-A93D-4A95C3C195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345" y="5331190"/>
            <a:ext cx="7213107" cy="5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8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2F35-FD43-431A-A647-E1172671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0F76-62B1-4264-BBBC-3ABB8ABD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the state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in Bell basis gives each result with the same probability ¼ and gives two bits of classical information about the transformation Bob needs to make to transform his state        to                              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holds because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0B75F-BDF9-4C9B-9DEF-6EF913C8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44" y="3949443"/>
            <a:ext cx="1816612" cy="254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4AF11D-065F-491E-9D9C-793108410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345" y="2553727"/>
            <a:ext cx="7213107" cy="559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EE984-21DB-419F-A72D-900300503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225" y="3949444"/>
            <a:ext cx="304801" cy="254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7590E-E386-49D1-A9EF-0A592039E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345" y="4417481"/>
            <a:ext cx="1955296" cy="2545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FECE69-9852-4BF1-B88B-65A774B86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789" y="4417480"/>
            <a:ext cx="2121412" cy="254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ACF7CA-501F-4A53-846E-A06506464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345" y="4913326"/>
            <a:ext cx="2133604" cy="27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603ABD-9CD2-4999-8D4C-0F8FEC4B78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789" y="4937710"/>
            <a:ext cx="2107696" cy="254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417998-870F-446D-9082-96A6AB94C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767" y="5332705"/>
            <a:ext cx="2324105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5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DE08-D26B-433D-A559-70D965AE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teleportation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3289-EA53-4093-89A6-2B7AD2CA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dense coding, but now it is 2 bits of classical information that transfers full information about quantum state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1B3908-52F1-43B9-B64A-F2E450F85E2D}"/>
              </a:ext>
            </a:extLst>
          </p:cNvPr>
          <p:cNvSpPr/>
          <p:nvPr/>
        </p:nvSpPr>
        <p:spPr>
          <a:xfrm>
            <a:off x="2055339" y="3829722"/>
            <a:ext cx="7174722" cy="4025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6B9D06-DFB0-4676-BA54-11D7F196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42" y="3687391"/>
            <a:ext cx="685627" cy="685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EE0FA0-66C6-4C1D-8C3E-3E163ADB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27" y="3687392"/>
            <a:ext cx="685627" cy="6856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236A3C-A73F-43B6-AA9E-22FD311C0C53}"/>
              </a:ext>
            </a:extLst>
          </p:cNvPr>
          <p:cNvSpPr/>
          <p:nvPr/>
        </p:nvSpPr>
        <p:spPr>
          <a:xfrm>
            <a:off x="1399550" y="303360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Alice: Earth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DB920E-1997-4D19-BC2F-EF64C3E6CB8E}"/>
              </a:ext>
            </a:extLst>
          </p:cNvPr>
          <p:cNvSpPr/>
          <p:nvPr/>
        </p:nvSpPr>
        <p:spPr>
          <a:xfrm>
            <a:off x="7961914" y="3033014"/>
            <a:ext cx="25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Bob: Andromeda galaxy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8869C-91E4-4439-A081-DFDD8229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455" y="5049590"/>
            <a:ext cx="685627" cy="685627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E9CD2FD4-2CA1-496A-A2E6-09C48E5E2630}"/>
              </a:ext>
            </a:extLst>
          </p:cNvPr>
          <p:cNvSpPr/>
          <p:nvPr/>
        </p:nvSpPr>
        <p:spPr>
          <a:xfrm rot="16200000">
            <a:off x="1366844" y="5158482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FB1F26-E508-4B62-924C-E9B995FF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8" y="5049589"/>
            <a:ext cx="685627" cy="68562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1663A81-0096-430C-A63A-F8A87BEE9D89}"/>
              </a:ext>
            </a:extLst>
          </p:cNvPr>
          <p:cNvSpPr/>
          <p:nvPr/>
        </p:nvSpPr>
        <p:spPr>
          <a:xfrm>
            <a:off x="1366982" y="3429000"/>
            <a:ext cx="1401510" cy="252633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6F2B1-28FB-43C0-BE23-A8EDA7289094}"/>
              </a:ext>
            </a:extLst>
          </p:cNvPr>
          <p:cNvSpPr/>
          <p:nvPr/>
        </p:nvSpPr>
        <p:spPr>
          <a:xfrm>
            <a:off x="1161899" y="5912308"/>
            <a:ext cx="180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Measurement in</a:t>
            </a:r>
          </a:p>
          <a:p>
            <a:pPr algn="ctr"/>
            <a:r>
              <a:rPr lang="en-US" dirty="0"/>
              <a:t>Bell Basis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B1D6D9B-57A4-4F46-9F25-736867878D14}"/>
              </a:ext>
            </a:extLst>
          </p:cNvPr>
          <p:cNvSpPr/>
          <p:nvPr/>
        </p:nvSpPr>
        <p:spPr>
          <a:xfrm rot="16200000">
            <a:off x="5534599" y="1960301"/>
            <a:ext cx="228600" cy="576081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FB0525-3E96-4790-87C3-E6157C9586A5}"/>
              </a:ext>
            </a:extLst>
          </p:cNvPr>
          <p:cNvSpPr/>
          <p:nvPr/>
        </p:nvSpPr>
        <p:spPr>
          <a:xfrm>
            <a:off x="8529307" y="3429000"/>
            <a:ext cx="1401510" cy="1749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6499F1-A5F0-44DC-B23C-9F90E789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52" y="3687391"/>
            <a:ext cx="685627" cy="685627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505626B9-1357-4354-BC9D-311AA6A40FB3}"/>
              </a:ext>
            </a:extLst>
          </p:cNvPr>
          <p:cNvSpPr/>
          <p:nvPr/>
        </p:nvSpPr>
        <p:spPr>
          <a:xfrm rot="16200000">
            <a:off x="9851325" y="3640152"/>
            <a:ext cx="180018" cy="777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B6CD2-A8BF-42C2-AE1E-445B2F0F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02" y="4961018"/>
            <a:ext cx="1333503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A5E99-2EC8-4068-983C-68AA14C89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657" y="4726408"/>
            <a:ext cx="292609" cy="1783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77CFEB-25E2-40B6-B3DC-145347F3D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5" y="4827754"/>
            <a:ext cx="330709" cy="2545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9446F4-1FE2-4348-9C18-73EB67E30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196" y="4311964"/>
            <a:ext cx="330709" cy="2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7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1916-4DD7-438D-8B80-72BFB1D6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138E-F908-4A37-8525-28426192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B92, but instead of one particle that Alice sends, Bob and Alice share entangled states</a:t>
            </a:r>
          </a:p>
          <a:p>
            <a:r>
              <a:rPr lang="en-US" dirty="0"/>
              <a:t>More robust setup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7FA6C5-A276-46D5-A947-A157BF09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4" y="3250906"/>
            <a:ext cx="9350176" cy="3175926"/>
          </a:xfrm>
          <a:prstGeom prst="rect">
            <a:avLst/>
          </a:prstGeom>
        </p:spPr>
      </p:pic>
      <p:sp>
        <p:nvSpPr>
          <p:cNvPr id="5" name="BlokTextu 3">
            <a:extLst>
              <a:ext uri="{FF2B5EF4-FFF2-40B4-BE49-F238E27FC236}">
                <a16:creationId xmlns:a16="http://schemas.microsoft.com/office/drawing/2014/main" id="{5560A77C-FFB6-4CF6-857E-57FDD09E63FC}"/>
              </a:ext>
            </a:extLst>
          </p:cNvPr>
          <p:cNvSpPr txBox="1"/>
          <p:nvPr/>
        </p:nvSpPr>
        <p:spPr>
          <a:xfrm>
            <a:off x="9629662" y="6391676"/>
            <a:ext cx="141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(C) John Richardson</a:t>
            </a:r>
          </a:p>
        </p:txBody>
      </p:sp>
      <p:sp>
        <p:nvSpPr>
          <p:cNvPr id="6" name="BlokTextu 3">
            <a:extLst>
              <a:ext uri="{FF2B5EF4-FFF2-40B4-BE49-F238E27FC236}">
                <a16:creationId xmlns:a16="http://schemas.microsoft.com/office/drawing/2014/main" id="{8F783B4C-64B5-433B-98E5-2208DC92B0D2}"/>
              </a:ext>
            </a:extLst>
          </p:cNvPr>
          <p:cNvSpPr txBox="1"/>
          <p:nvPr/>
        </p:nvSpPr>
        <p:spPr>
          <a:xfrm>
            <a:off x="597402" y="364271"/>
            <a:ext cx="1099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H. Bennett, G. Brassard – Quantum cryptography: Public key distribution and coin tossing, In Proc. IEEE International Conference on Computers, Systems and Signal Processing, Vol. 175, page 8 (1984)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89A57-136C-4545-8BB9-7176CE60BDE8}"/>
              </a:ext>
            </a:extLst>
          </p:cNvPr>
          <p:cNvSpPr/>
          <p:nvPr/>
        </p:nvSpPr>
        <p:spPr>
          <a:xfrm>
            <a:off x="5587068" y="3926048"/>
            <a:ext cx="796954" cy="47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1416D-CBA3-45BB-B804-9AEDF8E76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03" y="4025687"/>
            <a:ext cx="469393" cy="2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64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1916-4DD7-438D-8B80-72BFB1D6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138E-F908-4A37-8525-28426192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are                        and                        chosen randomly by both</a:t>
            </a:r>
          </a:p>
          <a:p>
            <a:r>
              <a:rPr lang="en-US" dirty="0"/>
              <a:t>If their choices coincide (public info.) they know their outcomes are opposite (private key, Bob just flips his bit)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7FA6C5-A276-46D5-A947-A157BF09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4" y="3250906"/>
            <a:ext cx="9350176" cy="3175926"/>
          </a:xfrm>
          <a:prstGeom prst="rect">
            <a:avLst/>
          </a:prstGeom>
        </p:spPr>
      </p:pic>
      <p:sp>
        <p:nvSpPr>
          <p:cNvPr id="5" name="BlokTextu 3">
            <a:extLst>
              <a:ext uri="{FF2B5EF4-FFF2-40B4-BE49-F238E27FC236}">
                <a16:creationId xmlns:a16="http://schemas.microsoft.com/office/drawing/2014/main" id="{5560A77C-FFB6-4CF6-857E-57FDD09E63FC}"/>
              </a:ext>
            </a:extLst>
          </p:cNvPr>
          <p:cNvSpPr txBox="1"/>
          <p:nvPr/>
        </p:nvSpPr>
        <p:spPr>
          <a:xfrm>
            <a:off x="9629662" y="6391676"/>
            <a:ext cx="141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(C) John Richardson</a:t>
            </a:r>
          </a:p>
        </p:txBody>
      </p:sp>
      <p:sp>
        <p:nvSpPr>
          <p:cNvPr id="6" name="BlokTextu 3">
            <a:extLst>
              <a:ext uri="{FF2B5EF4-FFF2-40B4-BE49-F238E27FC236}">
                <a16:creationId xmlns:a16="http://schemas.microsoft.com/office/drawing/2014/main" id="{8F783B4C-64B5-433B-98E5-2208DC92B0D2}"/>
              </a:ext>
            </a:extLst>
          </p:cNvPr>
          <p:cNvSpPr txBox="1"/>
          <p:nvPr/>
        </p:nvSpPr>
        <p:spPr>
          <a:xfrm>
            <a:off x="597402" y="364271"/>
            <a:ext cx="1099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H. Bennett, G. Brassard – Quantum cryptography: Public key distribution and coin tossing, In Proc. IEEE International Conference on Computers, Systems and Signal Processing, Vol. 175, page 8 (1984)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73092-6854-4F75-8F86-99B0C764A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76" y="2152566"/>
            <a:ext cx="1421895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15F4A-C28A-4B8B-B324-88056AB7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668" y="2152528"/>
            <a:ext cx="1421895" cy="22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5836CA-E271-4608-AB11-DFE7A8ACDE56}"/>
              </a:ext>
            </a:extLst>
          </p:cNvPr>
          <p:cNvSpPr/>
          <p:nvPr/>
        </p:nvSpPr>
        <p:spPr>
          <a:xfrm>
            <a:off x="5587068" y="3926048"/>
            <a:ext cx="796954" cy="47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820273-E184-4475-A8A0-55D3DD249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203" y="4025687"/>
            <a:ext cx="469393" cy="2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9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1916-4DD7-438D-8B80-72BFB1D6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138E-F908-4A37-8525-28426192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would be an eavesdropper, she would be easily detected in the same way as in B92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7FA6C5-A276-46D5-A947-A157BF09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4" y="3250906"/>
            <a:ext cx="9350176" cy="3175926"/>
          </a:xfrm>
          <a:prstGeom prst="rect">
            <a:avLst/>
          </a:prstGeom>
        </p:spPr>
      </p:pic>
      <p:sp>
        <p:nvSpPr>
          <p:cNvPr id="5" name="BlokTextu 3">
            <a:extLst>
              <a:ext uri="{FF2B5EF4-FFF2-40B4-BE49-F238E27FC236}">
                <a16:creationId xmlns:a16="http://schemas.microsoft.com/office/drawing/2014/main" id="{5560A77C-FFB6-4CF6-857E-57FDD09E63FC}"/>
              </a:ext>
            </a:extLst>
          </p:cNvPr>
          <p:cNvSpPr txBox="1"/>
          <p:nvPr/>
        </p:nvSpPr>
        <p:spPr>
          <a:xfrm>
            <a:off x="9629662" y="6391676"/>
            <a:ext cx="141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(C) John Richardson</a:t>
            </a:r>
          </a:p>
        </p:txBody>
      </p:sp>
      <p:sp>
        <p:nvSpPr>
          <p:cNvPr id="6" name="BlokTextu 3">
            <a:extLst>
              <a:ext uri="{FF2B5EF4-FFF2-40B4-BE49-F238E27FC236}">
                <a16:creationId xmlns:a16="http://schemas.microsoft.com/office/drawing/2014/main" id="{8F783B4C-64B5-433B-98E5-2208DC92B0D2}"/>
              </a:ext>
            </a:extLst>
          </p:cNvPr>
          <p:cNvSpPr txBox="1"/>
          <p:nvPr/>
        </p:nvSpPr>
        <p:spPr>
          <a:xfrm>
            <a:off x="597402" y="364271"/>
            <a:ext cx="1099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H. Bennett, G. Brassard – Quantum cryptography: Public key distribution and coin tossing, In Proc. IEEE International Conference on Computers, Systems and Signal Processing, Vol. 175, page 8 (1984)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D1B82-457D-456B-95DA-ADEEAA29BB98}"/>
              </a:ext>
            </a:extLst>
          </p:cNvPr>
          <p:cNvSpPr/>
          <p:nvPr/>
        </p:nvSpPr>
        <p:spPr>
          <a:xfrm>
            <a:off x="5587068" y="3926048"/>
            <a:ext cx="796954" cy="47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1E3C4-751F-44F9-B782-6827DDED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03" y="4025687"/>
            <a:ext cx="469393" cy="2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1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8488-19D6-41DE-8D16-CF221305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0474-1ED1-4E14-8699-EC5647AC9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some procedures are impossible in quantum mechanics, some are unique and offer possibilities beyond classical physics:</a:t>
            </a:r>
          </a:p>
          <a:p>
            <a:pPr lvl="1"/>
            <a:r>
              <a:rPr lang="en-US" sz="2200" dirty="0"/>
              <a:t>Using entanglement we can send more information than without it</a:t>
            </a:r>
          </a:p>
          <a:p>
            <a:pPr lvl="1"/>
            <a:r>
              <a:rPr lang="en-US" sz="2200" dirty="0"/>
              <a:t>We can also send quantum information by using entanglement and classical communication</a:t>
            </a:r>
          </a:p>
          <a:p>
            <a:pPr lvl="1"/>
            <a:r>
              <a:rPr lang="en-US" sz="2200" dirty="0"/>
              <a:t>We can communicate securely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Although some procedures are impossible, they have approximations</a:t>
            </a:r>
          </a:p>
        </p:txBody>
      </p:sp>
    </p:spTree>
    <p:extLst>
      <p:ext uri="{BB962C8B-B14F-4D97-AF65-F5344CB8AC3E}">
        <p14:creationId xmlns:p14="http://schemas.microsoft.com/office/powerpoint/2010/main" val="4015311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1259-686D-4FC2-A4E9-AD2C90B6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quantum devices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C5DAF-4102-4BBE-8992-ADF947CB1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Amendment to the impossible ones</a:t>
            </a:r>
          </a:p>
        </p:txBody>
      </p:sp>
    </p:spTree>
    <p:extLst>
      <p:ext uri="{BB962C8B-B14F-4D97-AF65-F5344CB8AC3E}">
        <p14:creationId xmlns:p14="http://schemas.microsoft.com/office/powerpoint/2010/main" val="3100904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45D3-E5FD-4F84-8325-CAE6C3EE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No-cloning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8A94-DF83-4242-B756-EBA2793B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519569"/>
          </a:xfrm>
        </p:spPr>
        <p:txBody>
          <a:bodyPr/>
          <a:lstStyle/>
          <a:p>
            <a:r>
              <a:rPr lang="en-US" dirty="0"/>
              <a:t>We now know that cloning of quantum information is not possible, but we can show it also explicitly</a:t>
            </a:r>
          </a:p>
          <a:p>
            <a:r>
              <a:rPr lang="en-US" dirty="0"/>
              <a:t>The cloning machine should transform</a:t>
            </a:r>
          </a:p>
          <a:p>
            <a:r>
              <a:rPr lang="en-US" dirty="0"/>
              <a:t>Let                     , then on one hand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and on the other hand due to the linearity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general these two do not agree (take         to be ONB)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848E6-0288-4ABE-AF74-DF38D102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69" y="2960070"/>
            <a:ext cx="1612395" cy="21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37E57-BC82-4CE5-BB8D-E06A3B34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18" y="3362170"/>
            <a:ext cx="1283211" cy="559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1171B-CE87-4CD7-8D5F-00847B8D9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57" y="3756499"/>
            <a:ext cx="7455423" cy="787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329B6-8B77-4918-8F48-C90448F77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657" y="4934749"/>
            <a:ext cx="6312421" cy="774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B5056-9A6D-4108-AE83-322FB9AC3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055241"/>
            <a:ext cx="419101" cy="278893"/>
          </a:xfrm>
          <a:prstGeom prst="rect">
            <a:avLst/>
          </a:prstGeom>
        </p:spPr>
      </p:pic>
      <p:sp>
        <p:nvSpPr>
          <p:cNvPr id="10" name="BlokTextu 3">
            <a:extLst>
              <a:ext uri="{FF2B5EF4-FFF2-40B4-BE49-F238E27FC236}">
                <a16:creationId xmlns:a16="http://schemas.microsoft.com/office/drawing/2014/main" id="{0116EDCF-5914-4BE0-B4D4-6A8385356FD2}"/>
              </a:ext>
            </a:extLst>
          </p:cNvPr>
          <p:cNvSpPr txBox="1"/>
          <p:nvPr/>
        </p:nvSpPr>
        <p:spPr>
          <a:xfrm>
            <a:off x="7990860" y="6269191"/>
            <a:ext cx="3932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W.K. </a:t>
            </a:r>
            <a:r>
              <a:rPr lang="en-US" sz="1400" dirty="0" err="1"/>
              <a:t>Wooters</a:t>
            </a:r>
            <a:r>
              <a:rPr lang="en-US" sz="1400" dirty="0"/>
              <a:t>, W.H. Zurek, Nature 299, 802 (1982)</a:t>
            </a:r>
          </a:p>
        </p:txBody>
      </p:sp>
    </p:spTree>
    <p:extLst>
      <p:ext uri="{BB962C8B-B14F-4D97-AF65-F5344CB8AC3E}">
        <p14:creationId xmlns:p14="http://schemas.microsoft.com/office/powerpoint/2010/main" val="802119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A372-F6F7-4F85-8F4A-75CF0DD8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64C2-DD62-40BC-80FF-9177EB31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r>
              <a:rPr lang="en-US" dirty="0"/>
              <a:t>So perfect cloning is impossible, but we can at least clone with some disturbance to the state</a:t>
            </a:r>
          </a:p>
          <a:p>
            <a:r>
              <a:rPr lang="en-US" dirty="0"/>
              <a:t>Let us consider symmetric cloning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E7BE25A-C85D-4213-BBB0-6F0F1DABD873}"/>
              </a:ext>
            </a:extLst>
          </p:cNvPr>
          <p:cNvSpPr txBox="1"/>
          <p:nvPr/>
        </p:nvSpPr>
        <p:spPr>
          <a:xfrm>
            <a:off x="3892492" y="6269191"/>
            <a:ext cx="803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V. Bu</a:t>
            </a:r>
            <a:r>
              <a:rPr lang="sk-SK" sz="1400" dirty="0" err="1"/>
              <a:t>žek</a:t>
            </a:r>
            <a:r>
              <a:rPr lang="en-US" sz="1400" dirty="0"/>
              <a:t>, M. Hillery – Quantum Copying: Beyond the no-cloning theorem, Phys. Rev. A 54, 1844 (1996)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E7796-018E-47B3-A583-0BE770AB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82" y="2953953"/>
            <a:ext cx="597409" cy="178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4904C9-1A08-4475-87C2-38B96DF13E9C}"/>
              </a:ext>
            </a:extLst>
          </p:cNvPr>
          <p:cNvSpPr/>
          <p:nvPr/>
        </p:nvSpPr>
        <p:spPr>
          <a:xfrm>
            <a:off x="3959604" y="3429000"/>
            <a:ext cx="1442906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37B5FC-0109-4790-AAC6-A62CB7D1B43B}"/>
              </a:ext>
            </a:extLst>
          </p:cNvPr>
          <p:cNvCxnSpPr>
            <a:cxnSpLocks/>
          </p:cNvCxnSpPr>
          <p:nvPr/>
        </p:nvCxnSpPr>
        <p:spPr>
          <a:xfrm flipH="1">
            <a:off x="2936147" y="3934437"/>
            <a:ext cx="102345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C4FECF-32B3-4FB8-B68A-5ABFAF2C4A80}"/>
              </a:ext>
            </a:extLst>
          </p:cNvPr>
          <p:cNvCxnSpPr>
            <a:cxnSpLocks/>
          </p:cNvCxnSpPr>
          <p:nvPr/>
        </p:nvCxnSpPr>
        <p:spPr>
          <a:xfrm flipH="1">
            <a:off x="2936147" y="4774735"/>
            <a:ext cx="102345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FABCB3-90DF-40AB-BEF5-730FB487FFB4}"/>
              </a:ext>
            </a:extLst>
          </p:cNvPr>
          <p:cNvCxnSpPr>
            <a:cxnSpLocks/>
          </p:cNvCxnSpPr>
          <p:nvPr/>
        </p:nvCxnSpPr>
        <p:spPr>
          <a:xfrm flipH="1">
            <a:off x="2936147" y="5615033"/>
            <a:ext cx="102345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B7ADA5-24B1-45ED-8041-3068415ECB07}"/>
              </a:ext>
            </a:extLst>
          </p:cNvPr>
          <p:cNvCxnSpPr>
            <a:cxnSpLocks/>
          </p:cNvCxnSpPr>
          <p:nvPr/>
        </p:nvCxnSpPr>
        <p:spPr>
          <a:xfrm flipH="1">
            <a:off x="5402510" y="3934437"/>
            <a:ext cx="102345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653AC-1AA3-49E7-B797-117F1BED5AC3}"/>
              </a:ext>
            </a:extLst>
          </p:cNvPr>
          <p:cNvCxnSpPr>
            <a:cxnSpLocks/>
          </p:cNvCxnSpPr>
          <p:nvPr/>
        </p:nvCxnSpPr>
        <p:spPr>
          <a:xfrm flipH="1">
            <a:off x="5402510" y="4774735"/>
            <a:ext cx="102345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DB363C-151D-47D8-81C9-347622A47829}"/>
              </a:ext>
            </a:extLst>
          </p:cNvPr>
          <p:cNvCxnSpPr>
            <a:cxnSpLocks/>
          </p:cNvCxnSpPr>
          <p:nvPr/>
        </p:nvCxnSpPr>
        <p:spPr>
          <a:xfrm flipH="1">
            <a:off x="5402510" y="5615033"/>
            <a:ext cx="102345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78F2319-C296-4B46-8DD9-6AABF2AEEC28}"/>
              </a:ext>
            </a:extLst>
          </p:cNvPr>
          <p:cNvSpPr/>
          <p:nvPr/>
        </p:nvSpPr>
        <p:spPr>
          <a:xfrm>
            <a:off x="3207729" y="351938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C19660-BB2F-434B-9B7D-29699A40282F}"/>
              </a:ext>
            </a:extLst>
          </p:cNvPr>
          <p:cNvSpPr/>
          <p:nvPr/>
        </p:nvSpPr>
        <p:spPr>
          <a:xfrm>
            <a:off x="3207729" y="43941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A55564-0062-458F-94CF-C8AF7FE5768F}"/>
              </a:ext>
            </a:extLst>
          </p:cNvPr>
          <p:cNvSpPr/>
          <p:nvPr/>
        </p:nvSpPr>
        <p:spPr>
          <a:xfrm>
            <a:off x="3207729" y="5245701"/>
            <a:ext cx="32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AA68D8-ED2C-497D-BC03-A05CEC87E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63" y="4648200"/>
            <a:ext cx="254509" cy="228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0A14AF-B384-401E-8EDF-0FA68D11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63" y="5500733"/>
            <a:ext cx="254509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E4C6B-FF87-4B35-B132-3DCA4D2AD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79" y="5508771"/>
            <a:ext cx="278893" cy="292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D30FF-BF7E-4BAC-AE9D-E82327584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779" y="3820836"/>
            <a:ext cx="304801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C94D81-7BBC-4B71-92E6-F0EFC9392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779" y="4648200"/>
            <a:ext cx="304801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7406C0-B366-4699-AE0E-CD760159B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863" y="3822191"/>
            <a:ext cx="330709" cy="2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3BA3A7-26E0-4330-8E6F-4BC2412C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469" y="968569"/>
            <a:ext cx="4572000" cy="5490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F211E-9CB8-42F5-89B7-7AE9CDDF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43CE-FA67-405B-AA29-7E73B04FC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state:</a:t>
            </a:r>
          </a:p>
          <a:p>
            <a:endParaRPr lang="en-US" dirty="0"/>
          </a:p>
          <a:p>
            <a:r>
              <a:rPr lang="en-US" dirty="0"/>
              <a:t>We can compactly write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our basis are states        and       ,</a:t>
            </a:r>
            <a:br>
              <a:rPr lang="en-US" dirty="0"/>
            </a:br>
            <a:r>
              <a:rPr lang="en-US" dirty="0"/>
              <a:t>probabilistic states lie on z-axis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68D4B-1B94-4C6D-AEE3-F4D2191A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11" y="3420611"/>
            <a:ext cx="1612395" cy="55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64B82-9BA8-48DD-9FEB-3EF585DC7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111" y="4155664"/>
            <a:ext cx="787910" cy="240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CC9B4-B4A9-4696-B75A-70E386AE1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532" y="4545973"/>
            <a:ext cx="254509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053E2-EB6B-4681-9FEE-F6C05E3DD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024" y="4545973"/>
            <a:ext cx="254509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787ACB-23FD-4830-A732-E4FC564C0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9781" y="4445575"/>
            <a:ext cx="140208" cy="140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386A43-1E5E-4BE5-8B84-41A975199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0258" y="2931899"/>
            <a:ext cx="152400" cy="202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4F3A8D-2471-4B13-956B-D2BFA31790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4385" y="1554565"/>
            <a:ext cx="126492" cy="140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086BA0-2C2E-4BD6-A74A-D25A02C08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336" y="1651231"/>
            <a:ext cx="254509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D2D2D7-4950-4570-9FD0-749C48F56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3623" y="5907625"/>
            <a:ext cx="254509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48AE82-1B97-4230-810B-90A2A9AF62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34980" y="3970969"/>
            <a:ext cx="304801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9024BB-3CA6-41DC-9E5D-7DC759775E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959" y="3314700"/>
            <a:ext cx="304801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EB4EE0-BC3C-49BF-8663-34F3335BE4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6111" y="2513700"/>
            <a:ext cx="3874016" cy="5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A372-F6F7-4F85-8F4A-75CF0DD8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64C2-DD62-40BC-80FF-9177EB31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r>
              <a:rPr lang="en-US" dirty="0"/>
              <a:t>So perfect cloning is impossible, but we can at least clone with some disturbance to the state</a:t>
            </a:r>
          </a:p>
          <a:p>
            <a:r>
              <a:rPr lang="en-US" dirty="0"/>
              <a:t>Let us consider symmetric cloning            by unitary rules: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state       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E7BE25A-C85D-4213-BBB0-6F0F1DABD873}"/>
              </a:ext>
            </a:extLst>
          </p:cNvPr>
          <p:cNvSpPr txBox="1"/>
          <p:nvPr/>
        </p:nvSpPr>
        <p:spPr>
          <a:xfrm>
            <a:off x="3892492" y="6269191"/>
            <a:ext cx="803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V. Bu</a:t>
            </a:r>
            <a:r>
              <a:rPr lang="sk-SK" sz="1400" dirty="0" err="1"/>
              <a:t>žek</a:t>
            </a:r>
            <a:r>
              <a:rPr lang="en-US" sz="1400" dirty="0"/>
              <a:t>, M. Hillery – Quantum Copying: Beyond the no-cloning theorem, Phys. Rev. A 54, 1844 (1996)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E7796-018E-47B3-A583-0BE770AB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82" y="2953953"/>
            <a:ext cx="597409" cy="178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69DB8-D7CF-4E0D-A0B7-0169782F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5" y="3305452"/>
            <a:ext cx="4140716" cy="6217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3B2A7A-963E-48AF-A07A-4FA449C9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74" y="4078933"/>
            <a:ext cx="4331217" cy="6217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84C762-FCF4-40D6-9308-A8A4B11A1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250" y="2953953"/>
            <a:ext cx="1816612" cy="2545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949B8C-C901-4DA3-83C5-992ADE96F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4250" y="3412726"/>
            <a:ext cx="2235713" cy="3169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B2E228-BF33-4C1C-8DFF-C7FEBF14C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748" y="4852414"/>
            <a:ext cx="330709" cy="2545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D5D2BE-712F-466F-9317-70C9D650A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4250" y="4161204"/>
            <a:ext cx="2171704" cy="3169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1C356D-8A4C-490A-AF50-16714A24D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4250" y="4682461"/>
            <a:ext cx="2171704" cy="316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ECC7FC-1854-4B8F-AEA0-BD298F8897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1375" y="5280114"/>
            <a:ext cx="8001016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7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A372-F6F7-4F85-8F4A-75CF0DD8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64C2-DD62-40BC-80FF-9177EB31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211792"/>
          </a:xfrm>
        </p:spPr>
        <p:txBody>
          <a:bodyPr/>
          <a:lstStyle/>
          <a:p>
            <a:r>
              <a:rPr lang="en-US" dirty="0"/>
              <a:t>What happens to state       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Reduced states: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</a:t>
            </a:r>
          </a:p>
          <a:p>
            <a:r>
              <a:rPr lang="en-US" dirty="0"/>
              <a:t>The Bloch vector       shrining factor             is optimal</a:t>
            </a:r>
          </a:p>
          <a:p>
            <a:r>
              <a:rPr lang="en-US" dirty="0"/>
              <a:t>In general the quantum information from input(s) is diluted to outputs 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E7BE25A-C85D-4213-BBB0-6F0F1DABD873}"/>
              </a:ext>
            </a:extLst>
          </p:cNvPr>
          <p:cNvSpPr txBox="1"/>
          <p:nvPr/>
        </p:nvSpPr>
        <p:spPr>
          <a:xfrm>
            <a:off x="5401340" y="6269191"/>
            <a:ext cx="652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V. </a:t>
            </a:r>
            <a:r>
              <a:rPr lang="en-US" sz="1400" dirty="0" err="1"/>
              <a:t>Scarani</a:t>
            </a:r>
            <a:r>
              <a:rPr lang="en-US" sz="1400" dirty="0"/>
              <a:t>, S. </a:t>
            </a:r>
            <a:r>
              <a:rPr lang="en-US" sz="1400" dirty="0" err="1"/>
              <a:t>Iblisdir</a:t>
            </a:r>
            <a:r>
              <a:rPr lang="en-US" sz="1400" dirty="0"/>
              <a:t>, N. Gisin – Quantum cloning, Rev. Mod. Phys. 77, 1225 (2005)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0B2E228-BF33-4C1C-8DFF-C7FEBF14C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50" y="2139151"/>
            <a:ext cx="330709" cy="2545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ECC7FC-1854-4B8F-AEA0-BD298F88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5" y="2566851"/>
            <a:ext cx="8001016" cy="621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D9EFE-E9E6-442E-A523-725FCFC3D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375" y="3968923"/>
            <a:ext cx="8699010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67902B-7794-44CA-B4E1-EC5FA440D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382" y="4606826"/>
            <a:ext cx="2273813" cy="559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CBEA8-7D99-4836-995E-4695A5CD6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554" y="5268208"/>
            <a:ext cx="292609" cy="292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6225A-D83E-40FD-BF81-1CCAE3FA6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887" y="5102958"/>
            <a:ext cx="583693" cy="5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78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5C57E99-FA8E-4D48-820D-1B61076B3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4" y="3252886"/>
            <a:ext cx="9344348" cy="3173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1AD1A-6896-4B6C-AB83-A4415ECD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C5EA-73EC-4B56-8E8F-7FCB8BB35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Bell’s telephone</a:t>
            </a:r>
          </a:p>
        </p:txBody>
      </p:sp>
      <p:sp>
        <p:nvSpPr>
          <p:cNvPr id="6" name="BlokTextu 3">
            <a:extLst>
              <a:ext uri="{FF2B5EF4-FFF2-40B4-BE49-F238E27FC236}">
                <a16:creationId xmlns:a16="http://schemas.microsoft.com/office/drawing/2014/main" id="{0947DE69-3995-431A-B5A4-5C9733F4A349}"/>
              </a:ext>
            </a:extLst>
          </p:cNvPr>
          <p:cNvSpPr txBox="1"/>
          <p:nvPr/>
        </p:nvSpPr>
        <p:spPr>
          <a:xfrm>
            <a:off x="9629662" y="6391676"/>
            <a:ext cx="1417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(C) John Richardson</a:t>
            </a:r>
          </a:p>
        </p:txBody>
      </p:sp>
      <p:pic>
        <p:nvPicPr>
          <p:cNvPr id="7" name="Obrázok 3">
            <a:extLst>
              <a:ext uri="{FF2B5EF4-FFF2-40B4-BE49-F238E27FC236}">
                <a16:creationId xmlns:a16="http://schemas.microsoft.com/office/drawing/2014/main" id="{DFF5ACD6-F186-48A8-AD77-4E5FF4FF8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63" y="98049"/>
            <a:ext cx="5048959" cy="32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BB52F0-6F79-49EF-B99A-27D0463388EC}"/>
              </a:ext>
            </a:extLst>
          </p:cNvPr>
          <p:cNvSpPr/>
          <p:nvPr/>
        </p:nvSpPr>
        <p:spPr>
          <a:xfrm>
            <a:off x="8119132" y="1364407"/>
            <a:ext cx="351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764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6B29-C72A-4942-8306-F5577DED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Cloning and FTL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4889-21F5-4443-A117-B7E0BBEF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115026" cy="4038600"/>
          </a:xfrm>
        </p:spPr>
        <p:txBody>
          <a:bodyPr/>
          <a:lstStyle/>
          <a:p>
            <a:r>
              <a:rPr lang="en-US" dirty="0"/>
              <a:t>If we would go beyond Bu</a:t>
            </a:r>
            <a:r>
              <a:rPr lang="sk-SK" dirty="0"/>
              <a:t>ž</a:t>
            </a:r>
            <a:r>
              <a:rPr lang="en-US" dirty="0" err="1"/>
              <a:t>ek</a:t>
            </a:r>
            <a:r>
              <a:rPr lang="en-US" dirty="0"/>
              <a:t>-Hillery bound, we would be able to communicate superluminally</a:t>
            </a:r>
          </a:p>
          <a:p>
            <a:r>
              <a:rPr lang="en-US" dirty="0"/>
              <a:t>Let                                   ,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some properties we impose on                (equal action on all states, no-signaling*) one can find</a:t>
            </a:r>
          </a:p>
          <a:p>
            <a:endParaRPr lang="en-US" dirty="0"/>
          </a:p>
        </p:txBody>
      </p:sp>
      <p:sp>
        <p:nvSpPr>
          <p:cNvPr id="7" name="BlokTextu 3">
            <a:extLst>
              <a:ext uri="{FF2B5EF4-FFF2-40B4-BE49-F238E27FC236}">
                <a16:creationId xmlns:a16="http://schemas.microsoft.com/office/drawing/2014/main" id="{5EEA8D12-25F0-4E46-BFE1-FE4E7A0948F9}"/>
              </a:ext>
            </a:extLst>
          </p:cNvPr>
          <p:cNvSpPr txBox="1"/>
          <p:nvPr/>
        </p:nvSpPr>
        <p:spPr>
          <a:xfrm>
            <a:off x="6274966" y="6073769"/>
            <a:ext cx="564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N. Gisin – Quantum cloning without signaling, Phys. Lett. A 242, 1 (1998)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03E2F-F7FD-4414-B10C-63111880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37" y="2755063"/>
            <a:ext cx="2183896" cy="55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034E8-7567-4CD9-BA6F-ADE20CF1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37" y="3340462"/>
            <a:ext cx="5981712" cy="926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F4E79F-6D7E-4C97-9FD6-A438B45E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870" y="4356399"/>
            <a:ext cx="826010" cy="266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D3D380-3BE9-4D3F-BD86-5D00D15D1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237" y="5145925"/>
            <a:ext cx="583693" cy="559309"/>
          </a:xfrm>
          <a:prstGeom prst="rect">
            <a:avLst/>
          </a:prstGeom>
        </p:spPr>
      </p:pic>
      <p:sp>
        <p:nvSpPr>
          <p:cNvPr id="12" name="BlokTextu 3">
            <a:extLst>
              <a:ext uri="{FF2B5EF4-FFF2-40B4-BE49-F238E27FC236}">
                <a16:creationId xmlns:a16="http://schemas.microsoft.com/office/drawing/2014/main" id="{64075EF9-AA8F-4D24-8033-F9EB1095E6D4}"/>
              </a:ext>
            </a:extLst>
          </p:cNvPr>
          <p:cNvSpPr txBox="1"/>
          <p:nvPr/>
        </p:nvSpPr>
        <p:spPr>
          <a:xfrm>
            <a:off x="2726423" y="6339231"/>
            <a:ext cx="919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Mixtures of output states corresponding to indistinguishable mixtures of input states are themselves indistinguishable</a:t>
            </a:r>
          </a:p>
        </p:txBody>
      </p:sp>
    </p:spTree>
    <p:extLst>
      <p:ext uri="{BB962C8B-B14F-4D97-AF65-F5344CB8AC3E}">
        <p14:creationId xmlns:p14="http://schemas.microsoft.com/office/powerpoint/2010/main" val="2135183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D644980-34B0-45B0-923B-AAFF43CC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841" y="974122"/>
            <a:ext cx="4114800" cy="4941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92C60-B877-4539-931C-FDA3D370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9174-FC5D-40BE-BB46-192D9D43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6081431" cy="4470991"/>
          </a:xfrm>
        </p:spPr>
        <p:txBody>
          <a:bodyPr>
            <a:normAutofit/>
          </a:bodyPr>
          <a:lstStyle/>
          <a:p>
            <a:r>
              <a:rPr lang="en-US" dirty="0"/>
              <a:t>The NOT operation is a unitary that reverses</a:t>
            </a:r>
          </a:p>
          <a:p>
            <a:r>
              <a:rPr lang="en-US" dirty="0"/>
              <a:t>It does nothing to states</a:t>
            </a:r>
          </a:p>
          <a:p>
            <a:r>
              <a:rPr lang="en-US" dirty="0"/>
              <a:t>Does there exist a procedure that would transform any state         to orthogonal          ?</a:t>
            </a:r>
            <a:br>
              <a:rPr lang="en-US" dirty="0"/>
            </a:br>
            <a:r>
              <a:rPr lang="en-US" dirty="0"/>
              <a:t>In Bloch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41C79-D872-44B2-807D-50BB23EA7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04" y="2153093"/>
            <a:ext cx="914402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BDD02-3D57-4109-8A4A-4B7A1BBFB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43" y="2623584"/>
            <a:ext cx="304801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22746-69BA-43C1-A9F9-5CC2350F4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856" y="3411826"/>
            <a:ext cx="330709" cy="254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62293-E86E-47DB-8988-A8EE6FBEA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472" y="3329135"/>
            <a:ext cx="483109" cy="316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A516A-711C-45CB-A046-6EEAE0140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5979" y="4235850"/>
            <a:ext cx="140208" cy="140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877044-AFA5-4EA8-9152-7390A7927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5877" y="2812755"/>
            <a:ext cx="152400" cy="202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C7826-06E4-4C30-B0E5-223A1D0501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754" y="1287780"/>
            <a:ext cx="126492" cy="140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4EA834-953E-4ABE-8C5F-ABF6AC2FB7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8683" y="1468374"/>
            <a:ext cx="254509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7E895-1824-4ED0-8405-EC5BB69255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4438" y="5404775"/>
            <a:ext cx="254509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4E0B5F-6C94-4DD3-8C96-956A9EFE8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7498" y="3681600"/>
            <a:ext cx="304801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069B13-F90A-4482-B3E2-79CF68C03F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9978" y="3075022"/>
            <a:ext cx="304801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08565-9C5C-45BA-A94E-11A8DCBD7E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7128" y="3698605"/>
            <a:ext cx="85039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21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D644980-34B0-45B0-923B-AAFF43CC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841" y="974122"/>
            <a:ext cx="4114800" cy="4941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92C60-B877-4539-931C-FDA3D370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9174-FC5D-40BE-BB46-192D9D43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6081431" cy="4470991"/>
          </a:xfrm>
        </p:spPr>
        <p:txBody>
          <a:bodyPr>
            <a:normAutofit/>
          </a:bodyPr>
          <a:lstStyle/>
          <a:p>
            <a:r>
              <a:rPr lang="en-US" dirty="0"/>
              <a:t>The NOT operation is a unitary that reverses</a:t>
            </a:r>
          </a:p>
          <a:p>
            <a:r>
              <a:rPr lang="en-US" dirty="0"/>
              <a:t>It does nothing to states</a:t>
            </a:r>
          </a:p>
          <a:p>
            <a:r>
              <a:rPr lang="en-US" dirty="0"/>
              <a:t>Does there exist a procedure that would transform any state         to orthogonal          ?</a:t>
            </a:r>
            <a:br>
              <a:rPr lang="en-US" dirty="0"/>
            </a:br>
            <a:r>
              <a:rPr lang="en-US" dirty="0"/>
              <a:t>In Bloch picture</a:t>
            </a:r>
          </a:p>
          <a:p>
            <a:r>
              <a:rPr lang="en-US" dirty="0"/>
              <a:t>Such unitary does not exist! (Antiunitary)</a:t>
            </a:r>
          </a:p>
          <a:p>
            <a:r>
              <a:rPr lang="en-US" dirty="0"/>
              <a:t>Approximations – the best possibility comes from the cloning procedure: </a:t>
            </a:r>
          </a:p>
          <a:p>
            <a:endParaRPr lang="en-US" dirty="0"/>
          </a:p>
          <a:p>
            <a:r>
              <a:rPr lang="en-US" dirty="0"/>
              <a:t>Also here the shrinking factor             is optimal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41C79-D872-44B2-807D-50BB23EA7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04" y="2153093"/>
            <a:ext cx="914402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BDD02-3D57-4109-8A4A-4B7A1BBFB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43" y="2623584"/>
            <a:ext cx="304801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22746-69BA-43C1-A9F9-5CC2350F4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856" y="3411826"/>
            <a:ext cx="330709" cy="254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62293-E86E-47DB-8988-A8EE6FBEA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472" y="3329135"/>
            <a:ext cx="483109" cy="316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A516A-711C-45CB-A046-6EEAE0140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5979" y="4235850"/>
            <a:ext cx="140208" cy="140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877044-AFA5-4EA8-9152-7390A7927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5877" y="2812755"/>
            <a:ext cx="152400" cy="202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C7826-06E4-4C30-B0E5-223A1D0501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754" y="1287780"/>
            <a:ext cx="126492" cy="140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4EA834-953E-4ABE-8C5F-ABF6AC2FB7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8683" y="1468374"/>
            <a:ext cx="254509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7E895-1824-4ED0-8405-EC5BB69255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4438" y="5404775"/>
            <a:ext cx="254509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4E0B5F-6C94-4DD3-8C96-956A9EFE8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7498" y="3681600"/>
            <a:ext cx="304801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069B13-F90A-4482-B3E2-79CF68C03F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9978" y="3075022"/>
            <a:ext cx="304801" cy="228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F010CE-774A-4554-B0FD-7A2C288993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0783" y="5235540"/>
            <a:ext cx="6274321" cy="609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C8F335-14DF-44ED-9289-BD211C9EB2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08868" y="5777608"/>
            <a:ext cx="583693" cy="559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08565-9C5C-45BA-A94E-11A8DCBD7E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7128" y="3698605"/>
            <a:ext cx="85039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2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7EC9-BC88-4D27-BE76-3E575F1B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4F65-D007-4357-8AAF-19A384A9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5385391" cy="4524153"/>
          </a:xfrm>
        </p:spPr>
        <p:txBody>
          <a:bodyPr/>
          <a:lstStyle/>
          <a:p>
            <a:r>
              <a:rPr lang="en-US" dirty="0"/>
              <a:t>Similar to state “fuzzification”</a:t>
            </a:r>
          </a:p>
          <a:p>
            <a:r>
              <a:rPr lang="en-US" dirty="0"/>
              <a:t>Observables are self-</a:t>
            </a:r>
            <a:r>
              <a:rPr lang="en-US" dirty="0" err="1"/>
              <a:t>adjoint</a:t>
            </a:r>
            <a:r>
              <a:rPr lang="en-US" dirty="0"/>
              <a:t> operators:</a:t>
            </a:r>
          </a:p>
          <a:p>
            <a:endParaRPr lang="en-US" dirty="0"/>
          </a:p>
          <a:p>
            <a:r>
              <a:rPr lang="en-US" dirty="0"/>
              <a:t>Numbers              just label the outcomes</a:t>
            </a:r>
          </a:p>
          <a:p>
            <a:r>
              <a:rPr lang="en-US" dirty="0"/>
              <a:t>Average value in state    :</a:t>
            </a:r>
            <a:br>
              <a:rPr lang="en-US" dirty="0"/>
            </a:br>
            <a:r>
              <a:rPr lang="en-US" dirty="0"/>
              <a:t>with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C9464-93DF-400D-8793-8ED29420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81" y="2970762"/>
            <a:ext cx="1574295" cy="55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53BC4-C4A8-40EA-8A7F-EF1FD1FF6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66" y="3593982"/>
            <a:ext cx="659893" cy="27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9E49C-9B61-4A70-A9D6-A9813991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831" y="4127416"/>
            <a:ext cx="140208" cy="202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E88A59-592D-4876-8841-35EC8704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079" y="4006547"/>
            <a:ext cx="2945898" cy="559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7CB421-24BC-4507-BA24-DEB9A867D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981" y="4450070"/>
            <a:ext cx="3048006" cy="27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41271-65DB-4E03-9BD9-DB95B1EF0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346" y="673277"/>
            <a:ext cx="3663104" cy="29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7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7EC9-BC88-4D27-BE76-3E575F1B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4F65-D007-4357-8AAF-19A384A9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5385391" cy="4524153"/>
          </a:xfrm>
        </p:spPr>
        <p:txBody>
          <a:bodyPr/>
          <a:lstStyle/>
          <a:p>
            <a:r>
              <a:rPr lang="en-US" dirty="0"/>
              <a:t>Similar to state “fuzzification”</a:t>
            </a:r>
          </a:p>
          <a:p>
            <a:r>
              <a:rPr lang="en-US" dirty="0"/>
              <a:t>Observables are self-</a:t>
            </a:r>
            <a:r>
              <a:rPr lang="en-US" dirty="0" err="1"/>
              <a:t>adjoint</a:t>
            </a:r>
            <a:r>
              <a:rPr lang="en-US" dirty="0"/>
              <a:t> operators:</a:t>
            </a:r>
          </a:p>
          <a:p>
            <a:endParaRPr lang="en-US" dirty="0"/>
          </a:p>
          <a:p>
            <a:r>
              <a:rPr lang="en-US" dirty="0"/>
              <a:t>Numbers              just label the outcomes</a:t>
            </a:r>
          </a:p>
          <a:p>
            <a:r>
              <a:rPr lang="en-US" dirty="0"/>
              <a:t>Average value in state    :</a:t>
            </a:r>
            <a:br>
              <a:rPr lang="en-US" dirty="0"/>
            </a:br>
            <a:r>
              <a:rPr lang="en-US" dirty="0"/>
              <a:t>with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C9464-93DF-400D-8793-8ED29420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81" y="2970762"/>
            <a:ext cx="1574295" cy="55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53BC4-C4A8-40EA-8A7F-EF1FD1FF6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66" y="3593982"/>
            <a:ext cx="659893" cy="27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9E49C-9B61-4A70-A9D6-A9813991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831" y="4127416"/>
            <a:ext cx="140208" cy="202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E88A59-592D-4876-8841-35EC8704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079" y="4006547"/>
            <a:ext cx="2945898" cy="559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7CB421-24BC-4507-BA24-DEB9A867D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981" y="4450070"/>
            <a:ext cx="3048006" cy="278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8DEA8-92F6-4B1F-AF60-3B1D1D99A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346" y="673277"/>
            <a:ext cx="3663992" cy="29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7EC9-BC88-4D27-BE76-3E575F1B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4F65-D007-4357-8AAF-19A384A9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5385391" cy="4524153"/>
          </a:xfrm>
        </p:spPr>
        <p:txBody>
          <a:bodyPr/>
          <a:lstStyle/>
          <a:p>
            <a:r>
              <a:rPr lang="en-US" dirty="0"/>
              <a:t>Similar to state “fuzzification”</a:t>
            </a:r>
          </a:p>
          <a:p>
            <a:r>
              <a:rPr lang="en-US" dirty="0"/>
              <a:t>Observables are self-</a:t>
            </a:r>
            <a:r>
              <a:rPr lang="en-US" dirty="0" err="1"/>
              <a:t>adjoint</a:t>
            </a:r>
            <a:r>
              <a:rPr lang="en-US" dirty="0"/>
              <a:t> operators:</a:t>
            </a:r>
          </a:p>
          <a:p>
            <a:endParaRPr lang="en-US" dirty="0"/>
          </a:p>
          <a:p>
            <a:r>
              <a:rPr lang="en-US" dirty="0"/>
              <a:t>Numbers              just label the outcomes</a:t>
            </a:r>
          </a:p>
          <a:p>
            <a:r>
              <a:rPr lang="en-US" dirty="0"/>
              <a:t>Average value in state    :</a:t>
            </a:r>
            <a:br>
              <a:rPr lang="en-US" dirty="0"/>
            </a:br>
            <a:r>
              <a:rPr lang="en-US" dirty="0"/>
              <a:t>with</a:t>
            </a:r>
          </a:p>
          <a:p>
            <a:r>
              <a:rPr lang="en-US" dirty="0"/>
              <a:t>Getting rid of outcomes, measurements are described by the set</a:t>
            </a:r>
            <a:br>
              <a:rPr lang="en-US" dirty="0"/>
            </a:br>
            <a:r>
              <a:rPr lang="en-US" dirty="0"/>
              <a:t>such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C9464-93DF-400D-8793-8ED29420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81" y="2970762"/>
            <a:ext cx="1574295" cy="55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53BC4-C4A8-40EA-8A7F-EF1FD1FF6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66" y="3593982"/>
            <a:ext cx="659893" cy="27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9E49C-9B61-4A70-A9D6-A9813991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831" y="4127416"/>
            <a:ext cx="140208" cy="202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E88A59-592D-4876-8841-35EC8704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079" y="4006547"/>
            <a:ext cx="2945898" cy="559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30808-8702-4745-B12C-91A50F249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346" y="673277"/>
            <a:ext cx="3663992" cy="29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7CB421-24BC-4507-BA24-DEB9A867D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981" y="4450070"/>
            <a:ext cx="3048006" cy="27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BB3CE8-4A0C-400C-8A61-6247927C0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8789" y="5156078"/>
            <a:ext cx="1752604" cy="27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E23E9-C2DA-4CC6-925E-AAAE0B2F5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0981" y="5766341"/>
            <a:ext cx="990602" cy="559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B3C3A-C396-48C0-8AFC-14E7538638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8847" y="2926378"/>
            <a:ext cx="266701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DBAE47-C2B7-49C2-A4CD-B1763C9BF2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3989" y="1990851"/>
            <a:ext cx="278893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7D5331-2891-450F-BAED-CD1224A01F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2427" y="1059180"/>
            <a:ext cx="278893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AECD4-0765-4EB8-8803-AC221CDF07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9203" y="412839"/>
            <a:ext cx="278893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04DA7-8B6C-4CE3-AB9E-63C4203C35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6944" y="1635506"/>
            <a:ext cx="27889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20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66886B4-1D65-42D2-8AAF-13CEEA8B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751" y="1635506"/>
            <a:ext cx="254509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D6152-D4CC-4EA8-8043-3F0F6DC6B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524" y="427953"/>
            <a:ext cx="254509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58BAE8-EAC1-434F-BEBF-1BB872F0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6" y="1059180"/>
            <a:ext cx="254509" cy="228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BB8C0A-AF48-4EE5-861F-73D3F8221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368" y="1994473"/>
            <a:ext cx="254509" cy="228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5C0811-9600-4657-8657-686B01FF5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603" y="2923602"/>
            <a:ext cx="254509" cy="22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77EC9-BC88-4D27-BE76-3E575F1B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4F65-D007-4357-8AAF-19A384A9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5385391" cy="4524153"/>
          </a:xfrm>
        </p:spPr>
        <p:txBody>
          <a:bodyPr/>
          <a:lstStyle/>
          <a:p>
            <a:r>
              <a:rPr lang="en-US" dirty="0"/>
              <a:t>Similar to state “fuzzification”</a:t>
            </a:r>
          </a:p>
          <a:p>
            <a:r>
              <a:rPr lang="en-US" dirty="0"/>
              <a:t>Observables are self-</a:t>
            </a:r>
            <a:r>
              <a:rPr lang="en-US" dirty="0" err="1"/>
              <a:t>adjoint</a:t>
            </a:r>
            <a:r>
              <a:rPr lang="en-US" dirty="0"/>
              <a:t> operators:</a:t>
            </a:r>
          </a:p>
          <a:p>
            <a:endParaRPr lang="en-US" dirty="0"/>
          </a:p>
          <a:p>
            <a:r>
              <a:rPr lang="en-US" dirty="0"/>
              <a:t>Numbers              just label the outcomes</a:t>
            </a:r>
          </a:p>
          <a:p>
            <a:r>
              <a:rPr lang="en-US" dirty="0"/>
              <a:t>Average value in state    :</a:t>
            </a:r>
            <a:br>
              <a:rPr lang="en-US" dirty="0"/>
            </a:br>
            <a:r>
              <a:rPr lang="en-US" dirty="0"/>
              <a:t>with</a:t>
            </a:r>
          </a:p>
          <a:p>
            <a:r>
              <a:rPr lang="en-US" dirty="0"/>
              <a:t>Getting rid of outcomes, measurements are described by the set</a:t>
            </a:r>
            <a:br>
              <a:rPr lang="en-US" dirty="0"/>
            </a:br>
            <a:r>
              <a:rPr lang="en-US" dirty="0"/>
              <a:t>such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C9464-93DF-400D-8793-8ED294206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981" y="2970762"/>
            <a:ext cx="1574295" cy="55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53BC4-C4A8-40EA-8A7F-EF1FD1FF6B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566" y="3593982"/>
            <a:ext cx="659893" cy="278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E4F78-EFDF-4FAD-B059-41C18173D2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5346" y="673277"/>
            <a:ext cx="3663992" cy="29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F9E49C-9B61-4A70-A9D6-A981399167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5831" y="4127416"/>
            <a:ext cx="140208" cy="202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E88A59-592D-4876-8841-35EC87048D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7079" y="4006547"/>
            <a:ext cx="2945898" cy="559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7CB421-24BC-4507-BA24-DEB9A867DF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0981" y="4450070"/>
            <a:ext cx="3048006" cy="27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BB3CE8-4A0C-400C-8A61-6247927C0C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8789" y="5156078"/>
            <a:ext cx="1752604" cy="27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E23E9-C2DA-4CC6-925E-AAAE0B2F57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0981" y="5766341"/>
            <a:ext cx="990602" cy="5593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232272-9175-44CC-955A-57BB474076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7325" y="5424338"/>
            <a:ext cx="876302" cy="278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AA97E6-B846-4C41-A9F2-4016600C16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8709" y="5837926"/>
            <a:ext cx="2628905" cy="55930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7F2DC15-51AB-4435-835F-780FBD919106}"/>
              </a:ext>
            </a:extLst>
          </p:cNvPr>
          <p:cNvSpPr txBox="1">
            <a:spLocks/>
          </p:cNvSpPr>
          <p:nvPr/>
        </p:nvSpPr>
        <p:spPr>
          <a:xfrm>
            <a:off x="6463262" y="4741277"/>
            <a:ext cx="5385391" cy="222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Measurements (POVM’s – positive operator valued measure) are described by the set                 (of effects)</a:t>
            </a:r>
            <a:br>
              <a:rPr lang="en-US" dirty="0"/>
            </a:br>
            <a:r>
              <a:rPr lang="en-US" dirty="0"/>
              <a:t>such that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83583C-65E5-4D3D-B471-45B242DEFC41}"/>
              </a:ext>
            </a:extLst>
          </p:cNvPr>
          <p:cNvCxnSpPr/>
          <p:nvPr/>
        </p:nvCxnSpPr>
        <p:spPr>
          <a:xfrm>
            <a:off x="5423826" y="4589516"/>
            <a:ext cx="31730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9537DA-5CFE-4D38-B404-1502B0182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00224" y="4457674"/>
            <a:ext cx="2769114" cy="2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2404-E78E-412D-89C2-0F938372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6C72B-A814-4371-B6DB-D42077B4E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LOCC one can prepare any separable state from any other state – separable states are “weakest”</a:t>
            </a:r>
          </a:p>
          <a:p>
            <a:r>
              <a:rPr lang="en-US" dirty="0"/>
              <a:t>The “strongest” are the maximally entangled states from which one can prepare any other state by means of LOCC but these cannot be prepared locally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1EC27-CEE0-48A9-8167-B07D31A67DA7}"/>
              </a:ext>
            </a:extLst>
          </p:cNvPr>
          <p:cNvSpPr/>
          <p:nvPr/>
        </p:nvSpPr>
        <p:spPr>
          <a:xfrm>
            <a:off x="3196207" y="3709983"/>
            <a:ext cx="645952" cy="64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D18E1-9A96-4CDD-8C72-A411AED37361}"/>
              </a:ext>
            </a:extLst>
          </p:cNvPr>
          <p:cNvSpPr/>
          <p:nvPr/>
        </p:nvSpPr>
        <p:spPr>
          <a:xfrm>
            <a:off x="4641415" y="3698316"/>
            <a:ext cx="645952" cy="64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53561D-43F7-4927-AF8D-7E4750C0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23" y="5253779"/>
            <a:ext cx="685627" cy="685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AB36D-237B-4D81-97D8-3F583D03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23" y="3701816"/>
            <a:ext cx="685627" cy="685627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3047A80F-4F60-4D0C-B049-84E0A717D4A8}"/>
              </a:ext>
            </a:extLst>
          </p:cNvPr>
          <p:cNvSpPr/>
          <p:nvPr/>
        </p:nvSpPr>
        <p:spPr>
          <a:xfrm rot="16200000">
            <a:off x="2789028" y="3810707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219CE0D-77BC-4EC1-88AD-B148790BEF47}"/>
              </a:ext>
            </a:extLst>
          </p:cNvPr>
          <p:cNvSpPr/>
          <p:nvPr/>
        </p:nvSpPr>
        <p:spPr>
          <a:xfrm rot="16200000">
            <a:off x="4149146" y="3799039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F085484-7893-46A7-9617-4ABDF6CD8432}"/>
              </a:ext>
            </a:extLst>
          </p:cNvPr>
          <p:cNvSpPr/>
          <p:nvPr/>
        </p:nvSpPr>
        <p:spPr>
          <a:xfrm rot="16200000">
            <a:off x="5597337" y="3787371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7DA625D-6431-4136-93A7-F1E30D1D9C88}"/>
              </a:ext>
            </a:extLst>
          </p:cNvPr>
          <p:cNvSpPr/>
          <p:nvPr/>
        </p:nvSpPr>
        <p:spPr>
          <a:xfrm rot="16200000">
            <a:off x="7045528" y="3775703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D8E9636-F060-451C-B429-F3ECA0D6B3D1}"/>
              </a:ext>
            </a:extLst>
          </p:cNvPr>
          <p:cNvSpPr/>
          <p:nvPr/>
        </p:nvSpPr>
        <p:spPr>
          <a:xfrm rot="16200000">
            <a:off x="8493719" y="3764035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8CFB313-78F4-4677-B68D-FC23F2D15441}"/>
              </a:ext>
            </a:extLst>
          </p:cNvPr>
          <p:cNvSpPr/>
          <p:nvPr/>
        </p:nvSpPr>
        <p:spPr>
          <a:xfrm rot="16200000">
            <a:off x="9941910" y="3752367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3F0194-045E-4A7B-B4DD-C611C791F156}"/>
              </a:ext>
            </a:extLst>
          </p:cNvPr>
          <p:cNvSpPr/>
          <p:nvPr/>
        </p:nvSpPr>
        <p:spPr>
          <a:xfrm>
            <a:off x="6086623" y="3693211"/>
            <a:ext cx="645952" cy="64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1C6E35-59D2-472B-A4A1-A236556BF436}"/>
              </a:ext>
            </a:extLst>
          </p:cNvPr>
          <p:cNvSpPr/>
          <p:nvPr/>
        </p:nvSpPr>
        <p:spPr>
          <a:xfrm>
            <a:off x="7531831" y="3688106"/>
            <a:ext cx="645952" cy="64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14F41C-B966-44C4-93F9-256921F92423}"/>
              </a:ext>
            </a:extLst>
          </p:cNvPr>
          <p:cNvSpPr/>
          <p:nvPr/>
        </p:nvSpPr>
        <p:spPr>
          <a:xfrm>
            <a:off x="8977039" y="3683001"/>
            <a:ext cx="645952" cy="64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42E3C2-4F0F-4F5B-A577-3F563055935B}"/>
              </a:ext>
            </a:extLst>
          </p:cNvPr>
          <p:cNvSpPr/>
          <p:nvPr/>
        </p:nvSpPr>
        <p:spPr>
          <a:xfrm>
            <a:off x="3196207" y="5277826"/>
            <a:ext cx="645952" cy="64595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7D2E07-46D2-418C-8A63-9578A4274862}"/>
              </a:ext>
            </a:extLst>
          </p:cNvPr>
          <p:cNvSpPr/>
          <p:nvPr/>
        </p:nvSpPr>
        <p:spPr>
          <a:xfrm>
            <a:off x="4641415" y="5266159"/>
            <a:ext cx="645952" cy="64595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C98A077-28AE-46EF-87B2-57215D4D0716}"/>
              </a:ext>
            </a:extLst>
          </p:cNvPr>
          <p:cNvSpPr/>
          <p:nvPr/>
        </p:nvSpPr>
        <p:spPr>
          <a:xfrm rot="16200000">
            <a:off x="2789028" y="5378550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7512486-EE2D-4757-B321-72D9BDE0A4D4}"/>
              </a:ext>
            </a:extLst>
          </p:cNvPr>
          <p:cNvSpPr/>
          <p:nvPr/>
        </p:nvSpPr>
        <p:spPr>
          <a:xfrm rot="16200000">
            <a:off x="4149146" y="5366882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47D7193-BF62-4760-83C4-DC7CDC7C3724}"/>
              </a:ext>
            </a:extLst>
          </p:cNvPr>
          <p:cNvSpPr/>
          <p:nvPr/>
        </p:nvSpPr>
        <p:spPr>
          <a:xfrm rot="16200000">
            <a:off x="5597337" y="5355214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4DC489F5-C62D-4881-84B6-EED5E898E7FF}"/>
              </a:ext>
            </a:extLst>
          </p:cNvPr>
          <p:cNvSpPr/>
          <p:nvPr/>
        </p:nvSpPr>
        <p:spPr>
          <a:xfrm rot="16200000">
            <a:off x="7045528" y="5343546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90E5F11-3698-4C4E-97F7-1C87DD5FB514}"/>
              </a:ext>
            </a:extLst>
          </p:cNvPr>
          <p:cNvSpPr/>
          <p:nvPr/>
        </p:nvSpPr>
        <p:spPr>
          <a:xfrm rot="16200000">
            <a:off x="8493719" y="5331878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E49E64F-0AA1-42E7-9EBB-14B89E9153F3}"/>
              </a:ext>
            </a:extLst>
          </p:cNvPr>
          <p:cNvSpPr/>
          <p:nvPr/>
        </p:nvSpPr>
        <p:spPr>
          <a:xfrm rot="16200000">
            <a:off x="9941910" y="5320210"/>
            <a:ext cx="182299" cy="46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0BB01E-0440-42F4-A118-A235A08CC4BB}"/>
              </a:ext>
            </a:extLst>
          </p:cNvPr>
          <p:cNvSpPr/>
          <p:nvPr/>
        </p:nvSpPr>
        <p:spPr>
          <a:xfrm>
            <a:off x="6086623" y="5261054"/>
            <a:ext cx="645952" cy="64595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83DC55-D76C-48B0-A39F-E0AD50294C43}"/>
              </a:ext>
            </a:extLst>
          </p:cNvPr>
          <p:cNvSpPr/>
          <p:nvPr/>
        </p:nvSpPr>
        <p:spPr>
          <a:xfrm>
            <a:off x="7531831" y="5255949"/>
            <a:ext cx="645952" cy="64595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57C2B2-F2AA-4A30-8B6D-389A1F90D486}"/>
              </a:ext>
            </a:extLst>
          </p:cNvPr>
          <p:cNvSpPr/>
          <p:nvPr/>
        </p:nvSpPr>
        <p:spPr>
          <a:xfrm>
            <a:off x="8977039" y="5250844"/>
            <a:ext cx="645952" cy="64595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Left-Right 36">
            <a:extLst>
              <a:ext uri="{FF2B5EF4-FFF2-40B4-BE49-F238E27FC236}">
                <a16:creationId xmlns:a16="http://schemas.microsoft.com/office/drawing/2014/main" id="{90B67037-14C3-43CC-ACA6-D54F3EE05E5E}"/>
              </a:ext>
            </a:extLst>
          </p:cNvPr>
          <p:cNvSpPr/>
          <p:nvPr/>
        </p:nvSpPr>
        <p:spPr>
          <a:xfrm rot="16200000">
            <a:off x="3050049" y="4711456"/>
            <a:ext cx="921891" cy="210849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806B28FA-740F-4828-A209-22507ADF3F44}"/>
              </a:ext>
            </a:extLst>
          </p:cNvPr>
          <p:cNvSpPr/>
          <p:nvPr/>
        </p:nvSpPr>
        <p:spPr>
          <a:xfrm rot="16200000">
            <a:off x="4503445" y="4711456"/>
            <a:ext cx="921891" cy="210849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CA6051EE-937E-41FE-8766-A751E23EA0B1}"/>
              </a:ext>
            </a:extLst>
          </p:cNvPr>
          <p:cNvSpPr/>
          <p:nvPr/>
        </p:nvSpPr>
        <p:spPr>
          <a:xfrm rot="16200000">
            <a:off x="5948653" y="4694684"/>
            <a:ext cx="921891" cy="210849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884A6562-989F-40A5-9378-48D945044D54}"/>
              </a:ext>
            </a:extLst>
          </p:cNvPr>
          <p:cNvSpPr/>
          <p:nvPr/>
        </p:nvSpPr>
        <p:spPr>
          <a:xfrm rot="16200000">
            <a:off x="7393861" y="4687905"/>
            <a:ext cx="921891" cy="210849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Left-Right 43">
            <a:extLst>
              <a:ext uri="{FF2B5EF4-FFF2-40B4-BE49-F238E27FC236}">
                <a16:creationId xmlns:a16="http://schemas.microsoft.com/office/drawing/2014/main" id="{F0A47663-D051-4B7F-B6F9-146AFBF52024}"/>
              </a:ext>
            </a:extLst>
          </p:cNvPr>
          <p:cNvSpPr/>
          <p:nvPr/>
        </p:nvSpPr>
        <p:spPr>
          <a:xfrm rot="16200000">
            <a:off x="8839069" y="4684474"/>
            <a:ext cx="921891" cy="210849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42A43D-6FB5-43F5-95F9-5D1DD4876352}"/>
              </a:ext>
            </a:extLst>
          </p:cNvPr>
          <p:cNvSpPr/>
          <p:nvPr/>
        </p:nvSpPr>
        <p:spPr>
          <a:xfrm>
            <a:off x="10422247" y="3674980"/>
            <a:ext cx="645952" cy="22487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CF6F-F63E-43AF-804C-7767221FD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9556" l="1333" r="98889">
                        <a14:foregroundMark x1="80000" y1="3778" x2="80000" y2="3778"/>
                        <a14:foregroundMark x1="70444" y1="2667" x2="70444" y2="2667"/>
                        <a14:foregroundMark x1="80667" y1="23333" x2="80667" y2="23333"/>
                        <a14:foregroundMark x1="65556" y1="34222" x2="65556" y2="34222"/>
                        <a14:foregroundMark x1="56667" y1="43778" x2="56667" y2="43778"/>
                        <a14:foregroundMark x1="54444" y1="50667" x2="54444" y2="50667"/>
                        <a14:foregroundMark x1="38444" y1="62444" x2="38444" y2="62444"/>
                        <a14:foregroundMark x1="29778" y1="68222" x2="29778" y2="68222"/>
                        <a14:foregroundMark x1="9778" y1="67333" x2="10444" y2="67556"/>
                        <a14:foregroundMark x1="6000" y1="67778" x2="6000" y2="67778"/>
                        <a14:foregroundMark x1="8222" y1="85778" x2="9778" y2="85778"/>
                        <a14:foregroundMark x1="22444" y1="95333" x2="22444" y2="95333"/>
                        <a14:foregroundMark x1="24444" y1="99556" x2="24444" y2="99556"/>
                        <a14:foregroundMark x1="44889" y1="81111" x2="44889" y2="81111"/>
                        <a14:foregroundMark x1="94889" y1="28000" x2="94889" y2="28000"/>
                        <a14:foregroundMark x1="99333" y1="25333" x2="99333" y2="25333"/>
                        <a14:foregroundMark x1="44889" y1="65778" x2="44889" y2="65778"/>
                        <a14:foregroundMark x1="38444" y1="69778" x2="38444" y2="69778"/>
                        <a14:foregroundMark x1="37111" y1="68667" x2="37111" y2="68667"/>
                        <a14:foregroundMark x1="40889" y1="84889" x2="40889" y2="84889"/>
                        <a14:foregroundMark x1="38667" y1="83111" x2="38667" y2="83111"/>
                        <a14:foregroundMark x1="33333" y1="87333" x2="33333" y2="87333"/>
                        <a14:foregroundMark x1="32444" y1="88667" x2="32444" y2="88667"/>
                        <a14:foregroundMark x1="31556" y1="90000" x2="31556" y2="90000"/>
                        <a14:foregroundMark x1="34222" y1="89778" x2="35333" y2="89778"/>
                        <a14:foregroundMark x1="36000" y1="89111" x2="36667" y2="89111"/>
                        <a14:foregroundMark x1="35333" y1="91111" x2="35333" y2="91111"/>
                        <a14:foregroundMark x1="4222" y1="70889" x2="4222" y2="70889"/>
                        <a14:foregroundMark x1="5556" y1="74000" x2="5556" y2="74000"/>
                        <a14:foregroundMark x1="5556" y1="71556" x2="5556" y2="71556"/>
                        <a14:foregroundMark x1="2444" y1="76222" x2="2444" y2="76222"/>
                        <a14:foregroundMark x1="1333" y1="75333" x2="1333" y2="75333"/>
                        <a14:foregroundMark x1="3556" y1="74889" x2="3556" y2="74889"/>
                        <a14:foregroundMark x1="2222" y1="72667" x2="2222" y2="72667"/>
                        <a14:foregroundMark x1="2222" y1="72444" x2="2222" y2="72444"/>
                        <a14:foregroundMark x1="3333" y1="71556" x2="3333" y2="71556"/>
                        <a14:foregroundMark x1="35111" y1="42667" x2="35111" y2="42667"/>
                        <a14:foregroundMark x1="36000" y1="40889" x2="36000" y2="40889"/>
                        <a14:foregroundMark x1="57333" y1="16000" x2="57333" y2="16000"/>
                        <a14:foregroundMark x1="40222" y1="69333" x2="40222" y2="69333"/>
                        <a14:foregroundMark x1="41778" y1="69778" x2="41778" y2="69778"/>
                        <a14:foregroundMark x1="41333" y1="68889" x2="41333" y2="68889"/>
                        <a14:foregroundMark x1="39778" y1="71556" x2="39778" y2="71556"/>
                        <a14:foregroundMark x1="38222" y1="70889" x2="38222" y2="70889"/>
                        <a14:foregroundMark x1="38222" y1="72222" x2="38222" y2="72222"/>
                        <a14:foregroundMark x1="40000" y1="69778" x2="40889" y2="69556"/>
                        <a14:foregroundMark x1="40667" y1="68222" x2="40667" y2="68222"/>
                        <a14:foregroundMark x1="40222" y1="85778" x2="40222" y2="85778"/>
                        <a14:foregroundMark x1="38667" y1="85556" x2="38667" y2="85556"/>
                        <a14:foregroundMark x1="39556" y1="86444" x2="39556" y2="86444"/>
                        <a14:foregroundMark x1="36667" y1="85111" x2="36667" y2="85111"/>
                        <a14:foregroundMark x1="38000" y1="84444" x2="38000" y2="84444"/>
                        <a14:foregroundMark x1="31111" y1="90889" x2="31111" y2="90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5324">
            <a:off x="10025308" y="3947674"/>
            <a:ext cx="1439831" cy="14398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899A4F2-4D95-48BE-8961-6F9FEB2F8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739" y="3918659"/>
            <a:ext cx="266701" cy="2286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4659989-D049-4635-B4A6-2159F41F7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944" y="3918659"/>
            <a:ext cx="278893" cy="228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0D07DE-ABE5-4384-8C74-F2E5E16BF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338" y="3907178"/>
            <a:ext cx="254509" cy="228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22149C-9621-4547-8541-4252EF9080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570" y="5497187"/>
            <a:ext cx="254509" cy="228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982B3A3-CA6F-4E84-8DFF-ADB8E458EB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4944" y="5472101"/>
            <a:ext cx="266701" cy="2286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D824CEA-5A11-43DA-A57A-C9044A0060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9382" y="5462981"/>
            <a:ext cx="240792" cy="228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99DF82A-3DA5-4B2A-9CD3-E6C33A050A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4174" y="3982263"/>
            <a:ext cx="228600" cy="38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1E8B932-A45F-482F-8353-A70E38A5A8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4174" y="5559416"/>
            <a:ext cx="228600" cy="381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9A9D23A-3117-4A68-B690-C1374E2A7F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1228" y="3982263"/>
            <a:ext cx="228600" cy="381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B771E1E-FA56-4920-9341-3B6A7B76AB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1228" y="5559416"/>
            <a:ext cx="228600" cy="381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640CA662-9A99-4ADD-9DCF-559782A21E48}"/>
              </a:ext>
            </a:extLst>
          </p:cNvPr>
          <p:cNvSpPr/>
          <p:nvPr/>
        </p:nvSpPr>
        <p:spPr>
          <a:xfrm>
            <a:off x="1846360" y="4339162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414CC1-3A5F-460A-B723-1A304F5ECBBB}"/>
              </a:ext>
            </a:extLst>
          </p:cNvPr>
          <p:cNvSpPr/>
          <p:nvPr/>
        </p:nvSpPr>
        <p:spPr>
          <a:xfrm>
            <a:off x="1938245" y="5903462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34391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67" grpId="0"/>
      <p:bldP spid="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66886B4-1D65-42D2-8AAF-13CEEA8B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751" y="1635506"/>
            <a:ext cx="254509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D6152-D4CC-4EA8-8043-3F0F6DC6B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524" y="427953"/>
            <a:ext cx="254509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58BAE8-EAC1-434F-BEBF-1BB872F0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6" y="1059180"/>
            <a:ext cx="254509" cy="228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BB8C0A-AF48-4EE5-861F-73D3F8221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368" y="1994473"/>
            <a:ext cx="254509" cy="228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5C0811-9600-4657-8657-686B01FF5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603" y="2923602"/>
            <a:ext cx="254509" cy="22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77EC9-BC88-4D27-BE76-3E575F1B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4F65-D007-4357-8AAF-19A384A9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6094670" cy="4524153"/>
          </a:xfrm>
        </p:spPr>
        <p:txBody>
          <a:bodyPr/>
          <a:lstStyle/>
          <a:p>
            <a:r>
              <a:rPr lang="en-US" dirty="0"/>
              <a:t>Similar to state “fuzzification”</a:t>
            </a:r>
          </a:p>
          <a:p>
            <a:r>
              <a:rPr lang="en-US" dirty="0"/>
              <a:t>Measurements (POVM’s – positive operator valued measure) are described by the set</a:t>
            </a:r>
            <a:br>
              <a:rPr lang="en-US" dirty="0"/>
            </a:br>
            <a:r>
              <a:rPr lang="en-US" dirty="0"/>
              <a:t>               (of effects) such that</a:t>
            </a:r>
          </a:p>
          <a:p>
            <a:endParaRPr lang="en-US" dirty="0"/>
          </a:p>
          <a:p>
            <a:r>
              <a:rPr lang="en-US" dirty="0"/>
              <a:t>Probability of measuring </a:t>
            </a:r>
            <a:r>
              <a:rPr lang="en-US" i="1" dirty="0"/>
              <a:t>j</a:t>
            </a:r>
            <a:r>
              <a:rPr lang="en-US" dirty="0"/>
              <a:t>:</a:t>
            </a:r>
          </a:p>
          <a:p>
            <a:r>
              <a:rPr lang="en-US" dirty="0"/>
              <a:t>For qubits</a:t>
            </a:r>
          </a:p>
          <a:p>
            <a:r>
              <a:rPr lang="en-US" dirty="0"/>
              <a:t>If                                     , then</a:t>
            </a:r>
          </a:p>
          <a:p>
            <a:r>
              <a:rPr lang="en-US" dirty="0"/>
              <a:t>This implies that                     if and only if </a:t>
            </a:r>
            <a:br>
              <a:rPr lang="en-US" dirty="0"/>
            </a:br>
            <a:r>
              <a:rPr lang="en-US" dirty="0"/>
              <a:t>          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E4F78-EFDF-4FAD-B059-41C18173D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346" y="673277"/>
            <a:ext cx="3663992" cy="29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232272-9175-44CC-955A-57BB47407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912" y="3239689"/>
            <a:ext cx="876302" cy="278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AA97E6-B846-4C41-A9F2-4016600C16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063" y="3585499"/>
            <a:ext cx="2628905" cy="5593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F0E031-6C72-498B-AF11-10BF986DD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8165" y="4180028"/>
            <a:ext cx="2831598" cy="27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303D0-C281-44DB-83E1-354ADA98B4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088" y="4482271"/>
            <a:ext cx="5270003" cy="559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A7197-8989-4243-90F0-8347D3662E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1565" y="4968326"/>
            <a:ext cx="2350013" cy="559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E0A51-D611-47D2-8E0C-10452A6AB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3794" y="4943942"/>
            <a:ext cx="1955296" cy="5836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50E7B8-862E-4AE6-B4F4-C852451777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7537" y="5641084"/>
            <a:ext cx="1155194" cy="240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47ED1-18BC-4065-8029-0C9D6D7E23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8768" y="5948661"/>
            <a:ext cx="545593" cy="1783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21F00A-6177-4537-BBFA-004C1A2BBE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3088" y="5973357"/>
            <a:ext cx="597409" cy="1402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6D0544-54C6-4D66-928F-2DD7879169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92638" y="4033524"/>
            <a:ext cx="2362205" cy="559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3B398A-C3BF-4DE0-9FE8-EED3D1E651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92638" y="4787514"/>
            <a:ext cx="2362205" cy="5593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219C39-D913-4AF9-95D7-14D57C861B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2638" y="5537275"/>
            <a:ext cx="2514605" cy="5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62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C106-3E0E-4F36-81A9-CF104D6F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7CAE-C4E1-40F1-9D33-1DCB5244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B92: Alice prepared either state        or state        and Bob measured with probability ½ in basis               and with probability ½ in basis</a:t>
            </a:r>
          </a:p>
          <a:p>
            <a:r>
              <a:rPr lang="en-US" dirty="0"/>
              <a:t>Bob was effectively performing measurement (POVM)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with effect      being indeterminate (thrown away)</a:t>
            </a:r>
          </a:p>
          <a:p>
            <a:r>
              <a:rPr lang="en-US" dirty="0"/>
              <a:t>Effect       is necessary whenever the discriminated states are non-orthogonal and we need to be sure about other outcomes</a:t>
            </a:r>
          </a:p>
          <a:p>
            <a:r>
              <a:rPr lang="en-US" dirty="0"/>
              <a:t>Success probability was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9AB76-9A66-4DFA-A848-D4B8253D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404" y="2165408"/>
            <a:ext cx="254509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7CDD3-9D79-4391-A7D3-9215E33C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01" y="2135591"/>
            <a:ext cx="304801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39FBE-727F-4F35-9A31-80377207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38" y="2459023"/>
            <a:ext cx="850394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7D518-0B40-4A2F-AB05-998CABD14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007" y="2459023"/>
            <a:ext cx="952502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170027-C51E-46FB-AEFB-41B1D4510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378" y="3183795"/>
            <a:ext cx="4788418" cy="609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1118A-935D-4032-8107-C44F4E7AD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495" y="3842891"/>
            <a:ext cx="228600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2A983C-1911-4C06-ACE4-D921C3BDF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378" y="5414176"/>
            <a:ext cx="3988316" cy="559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2A2AB5-64C4-498C-BDBC-A7CF2DF0B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386" y="4323821"/>
            <a:ext cx="228600" cy="228600"/>
          </a:xfrm>
          <a:prstGeom prst="rect">
            <a:avLst/>
          </a:prstGeom>
        </p:spPr>
      </p:pic>
      <p:sp>
        <p:nvSpPr>
          <p:cNvPr id="14" name="BlokTextu 3">
            <a:extLst>
              <a:ext uri="{FF2B5EF4-FFF2-40B4-BE49-F238E27FC236}">
                <a16:creationId xmlns:a16="http://schemas.microsoft.com/office/drawing/2014/main" id="{909A54CF-2CCD-41BB-AEC1-96D4720E5799}"/>
              </a:ext>
            </a:extLst>
          </p:cNvPr>
          <p:cNvSpPr txBox="1"/>
          <p:nvPr/>
        </p:nvSpPr>
        <p:spPr>
          <a:xfrm>
            <a:off x="4244829" y="6281599"/>
            <a:ext cx="767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Sedl</a:t>
            </a:r>
            <a:r>
              <a:rPr lang="cs-CZ" sz="1400" dirty="0" err="1"/>
              <a:t>ák</a:t>
            </a:r>
            <a:r>
              <a:rPr lang="en-US" sz="1400" dirty="0"/>
              <a:t> – Quantum theory of unambiguous measurements, Acta </a:t>
            </a:r>
            <a:r>
              <a:rPr lang="en-US" sz="1400" dirty="0" err="1"/>
              <a:t>Physica</a:t>
            </a:r>
            <a:r>
              <a:rPr lang="en-US" sz="1400" dirty="0"/>
              <a:t> </a:t>
            </a:r>
            <a:r>
              <a:rPr lang="en-US" sz="1400" dirty="0" err="1"/>
              <a:t>Slovaca</a:t>
            </a:r>
            <a:r>
              <a:rPr lang="en-US" sz="1400" dirty="0"/>
              <a:t> 59, 653 (2009)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952DF-D280-4D41-B52F-F3A608ABD9BC}"/>
              </a:ext>
            </a:extLst>
          </p:cNvPr>
          <p:cNvCxnSpPr>
            <a:cxnSpLocks/>
          </p:cNvCxnSpPr>
          <p:nvPr/>
        </p:nvCxnSpPr>
        <p:spPr>
          <a:xfrm rot="10800000">
            <a:off x="10117123" y="609600"/>
            <a:ext cx="0" cy="1005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D73E10-81A7-4711-AFEE-48D5D7319163}"/>
              </a:ext>
            </a:extLst>
          </p:cNvPr>
          <p:cNvCxnSpPr>
            <a:cxnSpLocks/>
          </p:cNvCxnSpPr>
          <p:nvPr/>
        </p:nvCxnSpPr>
        <p:spPr>
          <a:xfrm flipV="1">
            <a:off x="10117123" y="853088"/>
            <a:ext cx="652943" cy="752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95A82C-EF80-4E64-9F39-030E6B0970A8}"/>
              </a:ext>
            </a:extLst>
          </p:cNvPr>
          <p:cNvCxnSpPr>
            <a:cxnSpLocks/>
          </p:cNvCxnSpPr>
          <p:nvPr/>
        </p:nvCxnSpPr>
        <p:spPr>
          <a:xfrm rot="5400000" flipV="1">
            <a:off x="10167458" y="1555120"/>
            <a:ext cx="652943" cy="75219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3FCD94-611F-4C92-8617-94DC408828FA}"/>
              </a:ext>
            </a:extLst>
          </p:cNvPr>
          <p:cNvCxnSpPr>
            <a:cxnSpLocks/>
          </p:cNvCxnSpPr>
          <p:nvPr/>
        </p:nvCxnSpPr>
        <p:spPr>
          <a:xfrm rot="5400000">
            <a:off x="9614492" y="1101736"/>
            <a:ext cx="0" cy="100526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B255602D-78B7-46E0-839F-99866DD7A4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2713" y="554537"/>
            <a:ext cx="431293" cy="2545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8A8D56-F52C-4C82-A832-411520D911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2278" y="984976"/>
            <a:ext cx="431293" cy="2545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26F8A1-6FBB-4C0F-A1CB-E6BB6DE94F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0027" y="2331220"/>
            <a:ext cx="483109" cy="3307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B0B23E-895B-44C6-9CCC-1397E74EDA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7703" y="1154024"/>
            <a:ext cx="483109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0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C106-3E0E-4F36-81A9-CF104D6F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7CAE-C4E1-40F1-9D33-1DCB5244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10165360" cy="4368567"/>
          </a:xfrm>
        </p:spPr>
        <p:txBody>
          <a:bodyPr>
            <a:normAutofit/>
          </a:bodyPr>
          <a:lstStyle/>
          <a:p>
            <a:r>
              <a:rPr lang="en-US" dirty="0"/>
              <a:t>B92: Alice prepared either state        or state        and Bob measured with probability ½ in basis               and with probability ½ in basis</a:t>
            </a:r>
          </a:p>
          <a:p>
            <a:r>
              <a:rPr lang="en-US" dirty="0"/>
              <a:t>Bob can perform measurement (POVM)                           with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with effect      being indeterminate (thrown away) and valid for </a:t>
            </a:r>
          </a:p>
          <a:p>
            <a:r>
              <a:rPr lang="en-US" dirty="0"/>
              <a:t>Success probability 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is optimal</a:t>
            </a:r>
          </a:p>
          <a:p>
            <a:r>
              <a:rPr lang="en-US" dirty="0"/>
              <a:t>For             we recover previous result</a:t>
            </a:r>
          </a:p>
          <a:p>
            <a:r>
              <a:rPr lang="en-US" dirty="0"/>
              <a:t>The fail probability                                gives measure of closeness of states – fidelity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9AB76-9A66-4DFA-A848-D4B8253D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404" y="2165408"/>
            <a:ext cx="254509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7CDD3-9D79-4391-A7D3-9215E33C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01" y="2135591"/>
            <a:ext cx="304801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39FBE-727F-4F35-9A31-80377207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38" y="2459023"/>
            <a:ext cx="850394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7D518-0B40-4A2F-AB05-998CABD14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007" y="2459023"/>
            <a:ext cx="952502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1118A-935D-4032-8107-C44F4E7AD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495" y="3842891"/>
            <a:ext cx="2286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2F373-0317-4C0A-A097-B732D8061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118" y="2927931"/>
            <a:ext cx="1626111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9D2209-7F6F-46F3-A287-FB4649592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378" y="3407375"/>
            <a:ext cx="5600711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B582A7-F3B1-4D38-9F40-F9D5BBDD2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1712" y="3771234"/>
            <a:ext cx="1612395" cy="266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DA7897-C8E1-4298-87A7-B621B1A87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350" y="4126658"/>
            <a:ext cx="5079502" cy="621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EA5858-82E9-46E1-B3EA-124F789C48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923" y="4883862"/>
            <a:ext cx="3822200" cy="254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0F6D74-3446-46A0-8A11-33A05F2B18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1915" y="5229815"/>
            <a:ext cx="597409" cy="559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DA08F-29E5-41B0-90E1-7C0D57D592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8698" y="5890447"/>
            <a:ext cx="1866904" cy="27889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B03723-3216-4166-90E1-1390FDE0E9D3}"/>
              </a:ext>
            </a:extLst>
          </p:cNvPr>
          <p:cNvCxnSpPr>
            <a:cxnSpLocks/>
          </p:cNvCxnSpPr>
          <p:nvPr/>
        </p:nvCxnSpPr>
        <p:spPr>
          <a:xfrm rot="10800000">
            <a:off x="10117123" y="609600"/>
            <a:ext cx="0" cy="1005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6390B8-C79C-4167-BE36-C91E906319A2}"/>
              </a:ext>
            </a:extLst>
          </p:cNvPr>
          <p:cNvCxnSpPr>
            <a:cxnSpLocks/>
          </p:cNvCxnSpPr>
          <p:nvPr/>
        </p:nvCxnSpPr>
        <p:spPr>
          <a:xfrm flipV="1">
            <a:off x="10117123" y="853088"/>
            <a:ext cx="652943" cy="752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EEDA6-5EF1-4192-ADE0-9A8D8685E883}"/>
              </a:ext>
            </a:extLst>
          </p:cNvPr>
          <p:cNvCxnSpPr>
            <a:cxnSpLocks/>
          </p:cNvCxnSpPr>
          <p:nvPr/>
        </p:nvCxnSpPr>
        <p:spPr>
          <a:xfrm rot="5400000" flipV="1">
            <a:off x="10167458" y="1555120"/>
            <a:ext cx="652943" cy="75219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621132-0876-438D-A0B3-A6A3E4D525EB}"/>
              </a:ext>
            </a:extLst>
          </p:cNvPr>
          <p:cNvCxnSpPr>
            <a:cxnSpLocks/>
          </p:cNvCxnSpPr>
          <p:nvPr/>
        </p:nvCxnSpPr>
        <p:spPr>
          <a:xfrm rot="5400000">
            <a:off x="9614492" y="1101736"/>
            <a:ext cx="0" cy="100526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000285C-40A2-440B-B7D5-A9B3A3B3F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2713" y="554537"/>
            <a:ext cx="431293" cy="2545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E8A8ED-9880-4B6D-9A6D-46CF0D3D61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22278" y="984976"/>
            <a:ext cx="431293" cy="2545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15A6FD-A7CB-4FDE-8117-ADF0851E2F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0027" y="2331220"/>
            <a:ext cx="483109" cy="330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B16D1-1819-45A9-BD0B-27F1153E2F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7703" y="1154024"/>
            <a:ext cx="483109" cy="3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66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C106-3E0E-4F36-81A9-CF104D6F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7CAE-C4E1-40F1-9D33-1DCB5244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impossible quantum devices have approximations</a:t>
            </a:r>
          </a:p>
          <a:p>
            <a:r>
              <a:rPr lang="en-US" dirty="0"/>
              <a:t>We can clone approximately – the quantum information from input(s) dilutes to outputs</a:t>
            </a:r>
          </a:p>
          <a:p>
            <a:r>
              <a:rPr lang="en-US" dirty="0"/>
              <a:t>This approximation is exactly such that the superluminal communication is forbidden</a:t>
            </a:r>
          </a:p>
          <a:p>
            <a:r>
              <a:rPr lang="en-US" dirty="0"/>
              <a:t>Quantum cloner offers also a possibility of performing optimal general NOT</a:t>
            </a:r>
          </a:p>
          <a:p>
            <a:r>
              <a:rPr lang="en-US" dirty="0"/>
              <a:t>Quantum measurements can deal (to some extent) with non-orthogonality of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73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8EC08-ECE0-4910-ADAC-30B672C1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4" y="1700702"/>
            <a:ext cx="6045576" cy="3454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3B1C2-D3B9-4817-AD15-FDD069E5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/>
              <a:t>THE 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6284-1AB5-4BD3-8D1B-E60A597B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2000" dirty="0"/>
              <a:t>I hope I have conveyed information that...</a:t>
            </a:r>
          </a:p>
          <a:p>
            <a:r>
              <a:rPr lang="en-US" sz="2000" dirty="0"/>
              <a:t>Quantum mechanics contains strange effects...</a:t>
            </a:r>
          </a:p>
          <a:p>
            <a:r>
              <a:rPr lang="en-US" sz="2000" dirty="0"/>
              <a:t>That not only make our life harder...</a:t>
            </a:r>
          </a:p>
          <a:p>
            <a:r>
              <a:rPr lang="en-US" sz="2000" dirty="0"/>
              <a:t>But which also offer new possibilities such as...</a:t>
            </a:r>
          </a:p>
          <a:p>
            <a:r>
              <a:rPr lang="en-US" sz="2000" dirty="0"/>
              <a:t>Faster computation and safer communication...</a:t>
            </a:r>
          </a:p>
        </p:txBody>
      </p:sp>
    </p:spTree>
    <p:extLst>
      <p:ext uri="{BB962C8B-B14F-4D97-AF65-F5344CB8AC3E}">
        <p14:creationId xmlns:p14="http://schemas.microsoft.com/office/powerpoint/2010/main" val="303541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69F917-172C-4664-90FE-F68FF613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Recapitulation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A313E3-75BB-4E65-AD1A-FF2AC3E5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Einstein, </a:t>
            </a:r>
            <a:r>
              <a:rPr lang="en-US" dirty="0" err="1"/>
              <a:t>Podolsky</a:t>
            </a:r>
            <a:r>
              <a:rPr lang="en-US" dirty="0"/>
              <a:t>, Rosen (1935) – spooky action at a distance</a:t>
            </a:r>
          </a:p>
          <a:p>
            <a:r>
              <a:rPr lang="en-US" dirty="0"/>
              <a:t>Let us have entangled state: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CHSH function</a:t>
            </a:r>
          </a:p>
          <a:p>
            <a:r>
              <a:rPr lang="en-US" dirty="0"/>
              <a:t>Under local realism           , in quantum case</a:t>
            </a:r>
          </a:p>
          <a:p>
            <a:r>
              <a:rPr lang="en-US" dirty="0"/>
              <a:t>The violation of           is maximal in QM (</a:t>
            </a:r>
            <a:r>
              <a:rPr lang="en-US" dirty="0" err="1"/>
              <a:t>Tsire</a:t>
            </a:r>
            <a:r>
              <a:rPr lang="sk-SK" dirty="0"/>
              <a:t>ľ</a:t>
            </a:r>
            <a:r>
              <a:rPr lang="en-US" dirty="0"/>
              <a:t>son bound)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FB0F6-E089-4FFA-B767-6405EBEEF257}"/>
              </a:ext>
            </a:extLst>
          </p:cNvPr>
          <p:cNvSpPr/>
          <p:nvPr/>
        </p:nvSpPr>
        <p:spPr>
          <a:xfrm>
            <a:off x="2055339" y="3829722"/>
            <a:ext cx="7174722" cy="4025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37A8CC-2CEF-482B-9270-9A96B490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42" y="3687391"/>
            <a:ext cx="685627" cy="685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72EB2D-1C95-4A4D-836B-1531BAF7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27" y="3687392"/>
            <a:ext cx="685627" cy="6856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0946C1-EDDC-489E-88DB-C74D2623C463}"/>
              </a:ext>
            </a:extLst>
          </p:cNvPr>
          <p:cNvSpPr/>
          <p:nvPr/>
        </p:nvSpPr>
        <p:spPr>
          <a:xfrm>
            <a:off x="1399550" y="303360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Alice: Earth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B4CF5-EA44-4826-961E-2B645340074C}"/>
              </a:ext>
            </a:extLst>
          </p:cNvPr>
          <p:cNvSpPr/>
          <p:nvPr/>
        </p:nvSpPr>
        <p:spPr>
          <a:xfrm>
            <a:off x="7961914" y="3033014"/>
            <a:ext cx="25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Bob: Andromeda galaxy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97AADF-081C-4EBF-B34D-0FB7B67C8BB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013430" y="3566712"/>
            <a:ext cx="0" cy="94401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F2E301-42BF-4891-93A2-D5C111296CE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77001" y="3558195"/>
            <a:ext cx="0" cy="94401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3">
            <a:extLst>
              <a:ext uri="{FF2B5EF4-FFF2-40B4-BE49-F238E27FC236}">
                <a16:creationId xmlns:a16="http://schemas.microsoft.com/office/drawing/2014/main" id="{24F08139-0165-4A82-B01A-FFF4EBBBA9B6}"/>
              </a:ext>
            </a:extLst>
          </p:cNvPr>
          <p:cNvSpPr txBox="1"/>
          <p:nvPr/>
        </p:nvSpPr>
        <p:spPr>
          <a:xfrm>
            <a:off x="3582099" y="6067859"/>
            <a:ext cx="832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Einstein, A; B </a:t>
            </a:r>
            <a:r>
              <a:rPr lang="en-US" sz="1400" dirty="0" err="1"/>
              <a:t>Podolsky</a:t>
            </a:r>
            <a:r>
              <a:rPr lang="en-US" sz="1400" dirty="0"/>
              <a:t>; N Rosen – Can Quantum-Mechanical Description of Physical Reality be Considered Complete?, Phys. Rev. 47, 777–780 (1935)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A1834-D864-489E-B9AB-AF46B20E9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69" y="3016888"/>
            <a:ext cx="2450597" cy="635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9782D4-2678-4F8D-8D85-8678266E0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898" y="4553196"/>
            <a:ext cx="5346203" cy="228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C8177A-A00D-4D1D-A8D2-D7DD0DC05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902" y="5029939"/>
            <a:ext cx="545593" cy="19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431DDC-F052-4D08-A026-B5712A64B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065" y="4959104"/>
            <a:ext cx="1321311" cy="2667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18A6A5-5BD4-4F37-BA7A-0629387B5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4443" y="5439429"/>
            <a:ext cx="483109" cy="2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1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60B874-4ED8-40B3-AB84-4CB7A7D8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QUANTUM DEVICES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AECA4-1499-4D0D-9BAD-01CC53D1E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make our quantum life harder</a:t>
            </a:r>
          </a:p>
        </p:txBody>
      </p:sp>
    </p:spTree>
    <p:extLst>
      <p:ext uri="{BB962C8B-B14F-4D97-AF65-F5344CB8AC3E}">
        <p14:creationId xmlns:p14="http://schemas.microsoft.com/office/powerpoint/2010/main" val="11836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9D086F-13FC-484F-BA2B-26A19F17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16BCB0-3AB6-48C0-B7C0-BBAE77BE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state transfer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79C4561-7FEE-46B2-9968-81EF50B25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74" y="2989736"/>
            <a:ext cx="5048959" cy="32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3">
            <a:extLst>
              <a:ext uri="{FF2B5EF4-FFF2-40B4-BE49-F238E27FC236}">
                <a16:creationId xmlns:a16="http://schemas.microsoft.com/office/drawing/2014/main" id="{BFD49446-D6CA-43B2-A809-B3CB06E20723}"/>
              </a:ext>
            </a:extLst>
          </p:cNvPr>
          <p:cNvSpPr txBox="1"/>
          <p:nvPr/>
        </p:nvSpPr>
        <p:spPr>
          <a:xfrm>
            <a:off x="2095865" y="5985164"/>
            <a:ext cx="978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R. Werner, Quantum Information Theory – An Invitation, arXiv:quant-ph/0101061, also Quantum information – an introduction to basic theoretical concepts and experiments”, Springer Tracts in Modern Physics</a:t>
            </a:r>
          </a:p>
        </p:txBody>
      </p:sp>
    </p:spTree>
    <p:extLst>
      <p:ext uri="{BB962C8B-B14F-4D97-AF65-F5344CB8AC3E}">
        <p14:creationId xmlns:p14="http://schemas.microsoft.com/office/powerpoint/2010/main" val="20239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D053-4509-4DD9-BA45-DB27398D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9F7CF-6ABC-4063-80FC-A15F30DC6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cloning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E85001D-A552-4A53-83D0-48466D67A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73" y="2989736"/>
            <a:ext cx="5048959" cy="32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9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Custom 1">
      <a:dk1>
        <a:srgbClr val="104864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lastné 1">
      <a:majorFont>
        <a:latin typeface="Bariol Serif Regular"/>
        <a:ea typeface=""/>
        <a:cs typeface=""/>
      </a:majorFont>
      <a:minorFont>
        <a:latin typeface="Bariol Serif Regular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19496</TotalTime>
  <Words>1814</Words>
  <Application>Microsoft Office PowerPoint</Application>
  <PresentationFormat>Widescreen</PresentationFormat>
  <Paragraphs>295</Paragraphs>
  <Slides>54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Bariol Serif Regular</vt:lpstr>
      <vt:lpstr>Corbel</vt:lpstr>
      <vt:lpstr>Basis</vt:lpstr>
      <vt:lpstr>Invitation to Quantum Information III </vt:lpstr>
      <vt:lpstr>Recapitulation</vt:lpstr>
      <vt:lpstr>Recapitulation</vt:lpstr>
      <vt:lpstr>Recapitulation</vt:lpstr>
      <vt:lpstr>Recapitulation</vt:lpstr>
      <vt:lpstr>Recapitulation</vt:lpstr>
      <vt:lpstr>IMPOSSIBLE QUANTUM DEVICES</vt:lpstr>
      <vt:lpstr>Impossible devices</vt:lpstr>
      <vt:lpstr>Impossible devices</vt:lpstr>
      <vt:lpstr>Impossible devices</vt:lpstr>
      <vt:lpstr>Impossible devices</vt:lpstr>
      <vt:lpstr>Impossible devices</vt:lpstr>
      <vt:lpstr>Impossible devices</vt:lpstr>
      <vt:lpstr>Impossible devices</vt:lpstr>
      <vt:lpstr>Impossible devices</vt:lpstr>
      <vt:lpstr>Impossible devices</vt:lpstr>
      <vt:lpstr>Impossible devices</vt:lpstr>
      <vt:lpstr>Cloning and FTL communication</vt:lpstr>
      <vt:lpstr>Cloning and FTL communication</vt:lpstr>
      <vt:lpstr>Impossible devices</vt:lpstr>
      <vt:lpstr>POSSIBLE QUANTUM DEVICES</vt:lpstr>
      <vt:lpstr>Bell basis</vt:lpstr>
      <vt:lpstr>Superdense coding</vt:lpstr>
      <vt:lpstr>Superdense coding</vt:lpstr>
      <vt:lpstr>Superdense coding</vt:lpstr>
      <vt:lpstr>Superdense coding</vt:lpstr>
      <vt:lpstr>Quantum teleportation</vt:lpstr>
      <vt:lpstr>Quantum teleportation</vt:lpstr>
      <vt:lpstr>Quantum teleportation</vt:lpstr>
      <vt:lpstr>Quantum teleportation</vt:lpstr>
      <vt:lpstr>Quantum teleportation</vt:lpstr>
      <vt:lpstr>Quantum teleportation</vt:lpstr>
      <vt:lpstr>BB84</vt:lpstr>
      <vt:lpstr>BB84</vt:lpstr>
      <vt:lpstr>BB84</vt:lpstr>
      <vt:lpstr>Summary</vt:lpstr>
      <vt:lpstr>Other quantum devices</vt:lpstr>
      <vt:lpstr>No-cloning theorem</vt:lpstr>
      <vt:lpstr>Approximate cloning</vt:lpstr>
      <vt:lpstr>Approximate cloning</vt:lpstr>
      <vt:lpstr>Approximate cloning</vt:lpstr>
      <vt:lpstr>Impossible devices</vt:lpstr>
      <vt:lpstr>Cloning and FTL communication</vt:lpstr>
      <vt:lpstr>Universal NOT</vt:lpstr>
      <vt:lpstr>Universal NOT</vt:lpstr>
      <vt:lpstr>Generalized measurements</vt:lpstr>
      <vt:lpstr>Generalized measurements</vt:lpstr>
      <vt:lpstr>Generalized measurements</vt:lpstr>
      <vt:lpstr>Generalized measurements</vt:lpstr>
      <vt:lpstr>Generalized measurements</vt:lpstr>
      <vt:lpstr>State discrimination</vt:lpstr>
      <vt:lpstr>State discrimination</vt:lpstr>
      <vt:lpstr>Summary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a Maze Using Quantum-Walk Searches</dc:title>
  <dc:creator>Daniel Reitzner</dc:creator>
  <cp:lastModifiedBy>Daniel Reitzner</cp:lastModifiedBy>
  <cp:revision>463</cp:revision>
  <dcterms:created xsi:type="dcterms:W3CDTF">2017-05-25T15:33:27Z</dcterms:created>
  <dcterms:modified xsi:type="dcterms:W3CDTF">2018-02-21T12:47:44Z</dcterms:modified>
</cp:coreProperties>
</file>