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345" r:id="rId3"/>
    <p:sldId id="259" r:id="rId4"/>
    <p:sldId id="404" r:id="rId5"/>
    <p:sldId id="264" r:id="rId6"/>
    <p:sldId id="312" r:id="rId7"/>
    <p:sldId id="303" r:id="rId8"/>
    <p:sldId id="310" r:id="rId9"/>
    <p:sldId id="400" r:id="rId10"/>
    <p:sldId id="311" r:id="rId11"/>
    <p:sldId id="336" r:id="rId12"/>
    <p:sldId id="335" r:id="rId13"/>
    <p:sldId id="329" r:id="rId14"/>
    <p:sldId id="330" r:id="rId15"/>
    <p:sldId id="401" r:id="rId16"/>
    <p:sldId id="402" r:id="rId17"/>
    <p:sldId id="328" r:id="rId18"/>
    <p:sldId id="331" r:id="rId19"/>
    <p:sldId id="337" r:id="rId20"/>
    <p:sldId id="338" r:id="rId21"/>
    <p:sldId id="339" r:id="rId22"/>
    <p:sldId id="346" r:id="rId23"/>
    <p:sldId id="342" r:id="rId24"/>
    <p:sldId id="333" r:id="rId25"/>
    <p:sldId id="347" r:id="rId26"/>
    <p:sldId id="355" r:id="rId27"/>
    <p:sldId id="356" r:id="rId28"/>
    <p:sldId id="403" r:id="rId29"/>
    <p:sldId id="348" r:id="rId30"/>
    <p:sldId id="382" r:id="rId31"/>
    <p:sldId id="399" r:id="rId32"/>
    <p:sldId id="381" r:id="rId33"/>
    <p:sldId id="332" r:id="rId34"/>
    <p:sldId id="344" r:id="rId35"/>
    <p:sldId id="390" r:id="rId36"/>
    <p:sldId id="384" r:id="rId37"/>
    <p:sldId id="387" r:id="rId38"/>
    <p:sldId id="389" r:id="rId39"/>
    <p:sldId id="391" r:id="rId40"/>
    <p:sldId id="411" r:id="rId41"/>
    <p:sldId id="394" r:id="rId42"/>
    <p:sldId id="318" r:id="rId43"/>
    <p:sldId id="319" r:id="rId44"/>
    <p:sldId id="353" r:id="rId45"/>
    <p:sldId id="350" r:id="rId46"/>
    <p:sldId id="354" r:id="rId47"/>
    <p:sldId id="368" r:id="rId48"/>
    <p:sldId id="369" r:id="rId49"/>
    <p:sldId id="385" r:id="rId50"/>
    <p:sldId id="35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D6F30A-A5E2-4F72-93AE-BE5F01F4F7D8}">
          <p14:sldIdLst>
            <p14:sldId id="256"/>
          </p14:sldIdLst>
        </p14:section>
        <p14:section name="Introduction" id="{8990AD1F-BDB3-418C-81A7-4C7F3B192E8C}">
          <p14:sldIdLst>
            <p14:sldId id="345"/>
            <p14:sldId id="259"/>
            <p14:sldId id="404"/>
            <p14:sldId id="264"/>
          </p14:sldIdLst>
        </p14:section>
        <p14:section name="Two qubits" id="{A311530A-8E4D-48B6-90FE-C1960C873B03}">
          <p14:sldIdLst>
            <p14:sldId id="312"/>
            <p14:sldId id="303"/>
            <p14:sldId id="310"/>
            <p14:sldId id="400"/>
            <p14:sldId id="311"/>
            <p14:sldId id="336"/>
            <p14:sldId id="335"/>
            <p14:sldId id="329"/>
            <p14:sldId id="330"/>
            <p14:sldId id="401"/>
            <p14:sldId id="402"/>
            <p14:sldId id="328"/>
            <p14:sldId id="331"/>
            <p14:sldId id="337"/>
            <p14:sldId id="338"/>
            <p14:sldId id="339"/>
            <p14:sldId id="346"/>
          </p14:sldIdLst>
        </p14:section>
        <p14:section name="Entanglement" id="{08FA8A25-D1CB-4A12-B357-E42772AC831E}">
          <p14:sldIdLst>
            <p14:sldId id="342"/>
            <p14:sldId id="333"/>
            <p14:sldId id="347"/>
            <p14:sldId id="355"/>
            <p14:sldId id="356"/>
            <p14:sldId id="403"/>
            <p14:sldId id="348"/>
            <p14:sldId id="382"/>
            <p14:sldId id="399"/>
            <p14:sldId id="381"/>
            <p14:sldId id="332"/>
          </p14:sldIdLst>
        </p14:section>
        <p14:section name="Non-locality" id="{5FA1D1A6-2955-441F-8ACA-B52F0B9A026C}">
          <p14:sldIdLst>
            <p14:sldId id="344"/>
            <p14:sldId id="390"/>
            <p14:sldId id="384"/>
            <p14:sldId id="387"/>
            <p14:sldId id="389"/>
            <p14:sldId id="391"/>
            <p14:sldId id="411"/>
            <p14:sldId id="394"/>
            <p14:sldId id="318"/>
            <p14:sldId id="319"/>
            <p14:sldId id="353"/>
            <p14:sldId id="350"/>
            <p14:sldId id="354"/>
            <p14:sldId id="368"/>
            <p14:sldId id="369"/>
            <p14:sldId id="385"/>
            <p14:sldId id="3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Reitzner"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F2D712"/>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31" autoAdjust="0"/>
    <p:restoredTop sz="94660"/>
  </p:normalViewPr>
  <p:slideViewPr>
    <p:cSldViewPr snapToGrid="0">
      <p:cViewPr varScale="1">
        <p:scale>
          <a:sx n="114" d="100"/>
          <a:sy n="114"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20-Feb-18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20-Feb-18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20-Feb-18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20-Feb-18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20-Feb-18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20-Feb-18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20-Feb-18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20-Feb-18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20-Feb-18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20-Feb-18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20-Feb-18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20-Feb-18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jp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image" Target="../media/image79.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4.png"/><Relationship Id="rId3" Type="http://schemas.openxmlformats.org/officeDocument/2006/relationships/image" Target="../media/image73.png"/><Relationship Id="rId7" Type="http://schemas.openxmlformats.org/officeDocument/2006/relationships/image" Target="../media/image42.png"/><Relationship Id="rId12"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42.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0.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image" Target="../media/image86.jpg"/><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88.png"/><Relationship Id="rId5" Type="http://schemas.openxmlformats.org/officeDocument/2006/relationships/image" Target="../media/image9.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9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7.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96.jp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98.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7.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99.jp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98.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7.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100.jp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98.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97.png"/><Relationship Id="rId7" Type="http://schemas.openxmlformats.org/officeDocument/2006/relationships/image" Target="../media/image102.png"/><Relationship Id="rId12" Type="http://schemas.openxmlformats.org/officeDocument/2006/relationships/image" Target="../media/image12.png"/><Relationship Id="rId2" Type="http://schemas.openxmlformats.org/officeDocument/2006/relationships/image" Target="../media/image101.jp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98.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42.png"/><Relationship Id="rId7" Type="http://schemas.openxmlformats.org/officeDocument/2006/relationships/image" Target="../media/image10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66.png"/><Relationship Id="rId9" Type="http://schemas.openxmlformats.org/officeDocument/2006/relationships/image" Target="../media/image107.png"/></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6.png"/><Relationship Id="rId7" Type="http://schemas.microsoft.com/office/2007/relationships/hdphoto" Target="../media/hdphoto1.wdp"/><Relationship Id="rId12" Type="http://schemas.openxmlformats.org/officeDocument/2006/relationships/image" Target="../media/image12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2.png"/><Relationship Id="rId5" Type="http://schemas.openxmlformats.org/officeDocument/2006/relationships/image" Target="../media/image117.png"/><Relationship Id="rId10" Type="http://schemas.openxmlformats.org/officeDocument/2006/relationships/image" Target="../media/image121.png"/><Relationship Id="rId4" Type="http://schemas.openxmlformats.org/officeDocument/2006/relationships/image" Target="../media/image44.png"/><Relationship Id="rId9" Type="http://schemas.openxmlformats.org/officeDocument/2006/relationships/image" Target="../media/image120.png"/><Relationship Id="rId14" Type="http://schemas.openxmlformats.org/officeDocument/2006/relationships/image" Target="../media/image125.png"/></Relationships>
</file>

<file path=ppt/slides/_rels/slide2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2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3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8.png"/><Relationship Id="rId7" Type="http://schemas.openxmlformats.org/officeDocument/2006/relationships/image" Target="../media/image13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32.png"/><Relationship Id="rId10" Type="http://schemas.openxmlformats.org/officeDocument/2006/relationships/image" Target="../media/image10.png"/><Relationship Id="rId4" Type="http://schemas.openxmlformats.org/officeDocument/2006/relationships/image" Target="../media/image131.png"/><Relationship Id="rId9" Type="http://schemas.openxmlformats.org/officeDocument/2006/relationships/image" Target="../media/image134.png"/></Relationships>
</file>

<file path=ppt/slides/_rels/slide3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3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3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4.png"/><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8.png"/><Relationship Id="rId2" Type="http://schemas.openxmlformats.org/officeDocument/2006/relationships/image" Target="../media/image15.jp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88.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4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4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5" Type="http://schemas.openxmlformats.org/officeDocument/2006/relationships/image" Target="../media/image154.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4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4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s>
</file>

<file path=ppt/slides/_rels/slide47.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42.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48.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42.png"/><Relationship Id="rId7" Type="http://schemas.openxmlformats.org/officeDocument/2006/relationships/image" Target="../media/image182.png"/><Relationship Id="rId2"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44.png"/><Relationship Id="rId4" Type="http://schemas.openxmlformats.org/officeDocument/2006/relationships/image" Target="../media/image180.png"/></Relationships>
</file>

<file path=ppt/slides/_rels/slide4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187.png"/><Relationship Id="rId2"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Invitation to Quantum Information II</a:t>
            </a:r>
            <a:br>
              <a:rPr lang="en-US" sz="5400" dirty="0"/>
            </a:br>
            <a:endParaRPr lang="en-US" sz="5400" dirty="0"/>
          </a:p>
        </p:txBody>
      </p:sp>
      <p:sp>
        <p:nvSpPr>
          <p:cNvPr id="3" name="Subtitle 2"/>
          <p:cNvSpPr>
            <a:spLocks noGrp="1"/>
          </p:cNvSpPr>
          <p:nvPr>
            <p:ph type="subTitle" idx="1"/>
          </p:nvPr>
        </p:nvSpPr>
        <p:spPr>
          <a:xfrm>
            <a:off x="1709530" y="4265800"/>
            <a:ext cx="8767860" cy="1589903"/>
          </a:xfrm>
        </p:spPr>
        <p:txBody>
          <a:bodyPr>
            <a:normAutofit/>
          </a:bodyPr>
          <a:lstStyle/>
          <a:p>
            <a:r>
              <a:rPr lang="en-US" dirty="0"/>
              <a:t>Daniel Reitzner</a:t>
            </a:r>
          </a:p>
          <a:p>
            <a:endParaRPr lang="en-US" dirty="0"/>
          </a:p>
          <a:p>
            <a:r>
              <a:rPr lang="en-US" dirty="0"/>
              <a:t>Research Center for Quantum Information, Slovak Academy of Sciences</a:t>
            </a:r>
          </a:p>
        </p:txBody>
      </p:sp>
      <p:sp>
        <p:nvSpPr>
          <p:cNvPr id="5" name="Subtitle 2">
            <a:extLst>
              <a:ext uri="{FF2B5EF4-FFF2-40B4-BE49-F238E27FC236}">
                <a16:creationId xmlns:a16="http://schemas.microsoft.com/office/drawing/2014/main" id="{3EDC7BA2-2D04-495B-AEE1-CD90E13B02DD}"/>
              </a:ext>
            </a:extLst>
          </p:cNvPr>
          <p:cNvSpPr txBox="1">
            <a:spLocks/>
          </p:cNvSpPr>
          <p:nvPr/>
        </p:nvSpPr>
        <p:spPr>
          <a:xfrm>
            <a:off x="1861930" y="413845"/>
            <a:ext cx="8767860" cy="1589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r>
              <a:rPr lang="en-US" sz="1800" dirty="0"/>
              <a:t>1st </a:t>
            </a:r>
            <a:r>
              <a:rPr lang="en-US" sz="1800" dirty="0" err="1"/>
              <a:t>eduQUTE</a:t>
            </a:r>
            <a:r>
              <a:rPr lang="en-US" sz="1800" dirty="0"/>
              <a:t> school on quantum technologies</a:t>
            </a:r>
          </a:p>
          <a:p>
            <a:r>
              <a:rPr lang="en-US" sz="1800" dirty="0"/>
              <a:t>Bratislava 19-22/02/2018</a:t>
            </a:r>
          </a:p>
        </p:txBody>
      </p:sp>
    </p:spTree>
    <p:extLst>
      <p:ext uri="{BB962C8B-B14F-4D97-AF65-F5344CB8AC3E}">
        <p14:creationId xmlns:p14="http://schemas.microsoft.com/office/powerpoint/2010/main" val="1814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0669-FEA6-469B-B3C5-AC1DC60AB4E8}"/>
              </a:ext>
            </a:extLst>
          </p:cNvPr>
          <p:cNvSpPr>
            <a:spLocks noGrp="1"/>
          </p:cNvSpPr>
          <p:nvPr>
            <p:ph type="title"/>
          </p:nvPr>
        </p:nvSpPr>
        <p:spPr/>
        <p:txBody>
          <a:bodyPr/>
          <a:lstStyle/>
          <a:p>
            <a:r>
              <a:rPr lang="en-US" dirty="0"/>
              <a:t>Bringing qubits together</a:t>
            </a:r>
          </a:p>
        </p:txBody>
      </p:sp>
      <p:sp>
        <p:nvSpPr>
          <p:cNvPr id="3" name="Content Placeholder 2">
            <a:extLst>
              <a:ext uri="{FF2B5EF4-FFF2-40B4-BE49-F238E27FC236}">
                <a16:creationId xmlns:a16="http://schemas.microsoft.com/office/drawing/2014/main" id="{5FFBAE66-824F-4095-A9DA-49AA812EBFE4}"/>
              </a:ext>
            </a:extLst>
          </p:cNvPr>
          <p:cNvSpPr>
            <a:spLocks noGrp="1"/>
          </p:cNvSpPr>
          <p:nvPr>
            <p:ph idx="1"/>
          </p:nvPr>
        </p:nvSpPr>
        <p:spPr/>
        <p:txBody>
          <a:bodyPr/>
          <a:lstStyle/>
          <a:p>
            <a:r>
              <a:rPr lang="en-US" dirty="0"/>
              <a:t>Two-qubit Hilbert space</a:t>
            </a:r>
          </a:p>
          <a:p>
            <a:r>
              <a:rPr lang="en-US" dirty="0"/>
              <a:t>Basis states:</a:t>
            </a:r>
          </a:p>
          <a:p>
            <a:endParaRPr lang="en-US" dirty="0"/>
          </a:p>
          <a:p>
            <a:r>
              <a:rPr lang="en-US" dirty="0"/>
              <a:t>States are no longer representable by Bloch spheres!</a:t>
            </a:r>
          </a:p>
        </p:txBody>
      </p:sp>
      <p:pic>
        <p:nvPicPr>
          <p:cNvPr id="4" name="Picture 3">
            <a:extLst>
              <a:ext uri="{FF2B5EF4-FFF2-40B4-BE49-F238E27FC236}">
                <a16:creationId xmlns:a16="http://schemas.microsoft.com/office/drawing/2014/main" id="{596AB7AC-87AB-4AB5-AA90-ED1535CEC993}"/>
              </a:ext>
            </a:extLst>
          </p:cNvPr>
          <p:cNvPicPr>
            <a:picLocks noChangeAspect="1"/>
          </p:cNvPicPr>
          <p:nvPr/>
        </p:nvPicPr>
        <p:blipFill>
          <a:blip r:embed="rId2"/>
          <a:stretch>
            <a:fillRect/>
          </a:stretch>
        </p:blipFill>
        <p:spPr>
          <a:xfrm>
            <a:off x="4484986" y="2082114"/>
            <a:ext cx="1409703" cy="254509"/>
          </a:xfrm>
          <a:prstGeom prst="rect">
            <a:avLst/>
          </a:prstGeom>
        </p:spPr>
      </p:pic>
      <p:pic>
        <p:nvPicPr>
          <p:cNvPr id="6" name="Picture 5">
            <a:extLst>
              <a:ext uri="{FF2B5EF4-FFF2-40B4-BE49-F238E27FC236}">
                <a16:creationId xmlns:a16="http://schemas.microsoft.com/office/drawing/2014/main" id="{3A478B20-8690-4A69-BBFD-6A5C849B8402}"/>
              </a:ext>
            </a:extLst>
          </p:cNvPr>
          <p:cNvPicPr>
            <a:picLocks noChangeAspect="1"/>
          </p:cNvPicPr>
          <p:nvPr/>
        </p:nvPicPr>
        <p:blipFill>
          <a:blip r:embed="rId3"/>
          <a:stretch>
            <a:fillRect/>
          </a:stretch>
        </p:blipFill>
        <p:spPr>
          <a:xfrm>
            <a:off x="1818583" y="3084040"/>
            <a:ext cx="1536195" cy="228600"/>
          </a:xfrm>
          <a:prstGeom prst="rect">
            <a:avLst/>
          </a:prstGeom>
        </p:spPr>
      </p:pic>
      <p:pic>
        <p:nvPicPr>
          <p:cNvPr id="7" name="Picture 6">
            <a:extLst>
              <a:ext uri="{FF2B5EF4-FFF2-40B4-BE49-F238E27FC236}">
                <a16:creationId xmlns:a16="http://schemas.microsoft.com/office/drawing/2014/main" id="{DCC17277-7A27-4004-98C9-AF0D48178A4C}"/>
              </a:ext>
            </a:extLst>
          </p:cNvPr>
          <p:cNvPicPr>
            <a:picLocks noChangeAspect="1"/>
          </p:cNvPicPr>
          <p:nvPr/>
        </p:nvPicPr>
        <p:blipFill>
          <a:blip r:embed="rId4"/>
          <a:stretch>
            <a:fillRect/>
          </a:stretch>
        </p:blipFill>
        <p:spPr>
          <a:xfrm>
            <a:off x="4030361" y="3084040"/>
            <a:ext cx="1536195" cy="228600"/>
          </a:xfrm>
          <a:prstGeom prst="rect">
            <a:avLst/>
          </a:prstGeom>
        </p:spPr>
      </p:pic>
      <p:pic>
        <p:nvPicPr>
          <p:cNvPr id="8" name="Picture 7">
            <a:extLst>
              <a:ext uri="{FF2B5EF4-FFF2-40B4-BE49-F238E27FC236}">
                <a16:creationId xmlns:a16="http://schemas.microsoft.com/office/drawing/2014/main" id="{83A1C2AE-A0C0-4B03-AAA8-655913CB96A5}"/>
              </a:ext>
            </a:extLst>
          </p:cNvPr>
          <p:cNvPicPr>
            <a:picLocks noChangeAspect="1"/>
          </p:cNvPicPr>
          <p:nvPr/>
        </p:nvPicPr>
        <p:blipFill>
          <a:blip r:embed="rId5"/>
          <a:stretch>
            <a:fillRect/>
          </a:stretch>
        </p:blipFill>
        <p:spPr>
          <a:xfrm>
            <a:off x="6242139" y="3084040"/>
            <a:ext cx="1536195" cy="228600"/>
          </a:xfrm>
          <a:prstGeom prst="rect">
            <a:avLst/>
          </a:prstGeom>
        </p:spPr>
      </p:pic>
      <p:pic>
        <p:nvPicPr>
          <p:cNvPr id="9" name="Picture 8">
            <a:extLst>
              <a:ext uri="{FF2B5EF4-FFF2-40B4-BE49-F238E27FC236}">
                <a16:creationId xmlns:a16="http://schemas.microsoft.com/office/drawing/2014/main" id="{1A1415CF-66AD-445B-A94C-F3D3804C1D14}"/>
              </a:ext>
            </a:extLst>
          </p:cNvPr>
          <p:cNvPicPr>
            <a:picLocks noChangeAspect="1"/>
          </p:cNvPicPr>
          <p:nvPr/>
        </p:nvPicPr>
        <p:blipFill>
          <a:blip r:embed="rId6"/>
          <a:stretch>
            <a:fillRect/>
          </a:stretch>
        </p:blipFill>
        <p:spPr>
          <a:xfrm>
            <a:off x="8458552" y="3084040"/>
            <a:ext cx="1536195" cy="228600"/>
          </a:xfrm>
          <a:prstGeom prst="rect">
            <a:avLst/>
          </a:prstGeom>
        </p:spPr>
      </p:pic>
      <p:pic>
        <p:nvPicPr>
          <p:cNvPr id="10" name="Picture 9">
            <a:extLst>
              <a:ext uri="{FF2B5EF4-FFF2-40B4-BE49-F238E27FC236}">
                <a16:creationId xmlns:a16="http://schemas.microsoft.com/office/drawing/2014/main" id="{44513B3E-DD7D-43B3-B2EA-A1F7625DE93F}"/>
              </a:ext>
            </a:extLst>
          </p:cNvPr>
          <p:cNvPicPr>
            <a:picLocks noChangeAspect="1"/>
          </p:cNvPicPr>
          <p:nvPr/>
        </p:nvPicPr>
        <p:blipFill>
          <a:blip r:embed="rId7"/>
          <a:stretch>
            <a:fillRect/>
          </a:stretch>
        </p:blipFill>
        <p:spPr>
          <a:xfrm>
            <a:off x="1566048" y="4798622"/>
            <a:ext cx="2464313" cy="621793"/>
          </a:xfrm>
          <a:prstGeom prst="rect">
            <a:avLst/>
          </a:prstGeom>
        </p:spPr>
      </p:pic>
      <p:pic>
        <p:nvPicPr>
          <p:cNvPr id="11" name="Picture 10">
            <a:extLst>
              <a:ext uri="{FF2B5EF4-FFF2-40B4-BE49-F238E27FC236}">
                <a16:creationId xmlns:a16="http://schemas.microsoft.com/office/drawing/2014/main" id="{049A6587-0B0E-47EB-BD15-B0AF423F54DA}"/>
              </a:ext>
            </a:extLst>
          </p:cNvPr>
          <p:cNvPicPr>
            <a:picLocks noChangeAspect="1"/>
          </p:cNvPicPr>
          <p:nvPr/>
        </p:nvPicPr>
        <p:blipFill>
          <a:blip r:embed="rId8"/>
          <a:stretch>
            <a:fillRect/>
          </a:stretch>
        </p:blipFill>
        <p:spPr>
          <a:xfrm>
            <a:off x="4668628" y="4701711"/>
            <a:ext cx="521209" cy="762002"/>
          </a:xfrm>
          <a:prstGeom prst="rect">
            <a:avLst/>
          </a:prstGeom>
        </p:spPr>
      </p:pic>
      <p:pic>
        <p:nvPicPr>
          <p:cNvPr id="13" name="Picture 12">
            <a:extLst>
              <a:ext uri="{FF2B5EF4-FFF2-40B4-BE49-F238E27FC236}">
                <a16:creationId xmlns:a16="http://schemas.microsoft.com/office/drawing/2014/main" id="{4C08F856-F989-472F-BF7B-E0A2B8846CDF}"/>
              </a:ext>
            </a:extLst>
          </p:cNvPr>
          <p:cNvPicPr>
            <a:picLocks noChangeAspect="1"/>
          </p:cNvPicPr>
          <p:nvPr/>
        </p:nvPicPr>
        <p:blipFill>
          <a:blip r:embed="rId9"/>
          <a:stretch>
            <a:fillRect/>
          </a:stretch>
        </p:blipFill>
        <p:spPr>
          <a:xfrm>
            <a:off x="6005213" y="3962860"/>
            <a:ext cx="2286000" cy="2293315"/>
          </a:xfrm>
          <a:prstGeom prst="rect">
            <a:avLst/>
          </a:prstGeom>
        </p:spPr>
      </p:pic>
      <p:pic>
        <p:nvPicPr>
          <p:cNvPr id="14" name="Picture 13">
            <a:extLst>
              <a:ext uri="{FF2B5EF4-FFF2-40B4-BE49-F238E27FC236}">
                <a16:creationId xmlns:a16="http://schemas.microsoft.com/office/drawing/2014/main" id="{13EBFC05-619F-4E6D-965D-58AEE1FD00E4}"/>
              </a:ext>
            </a:extLst>
          </p:cNvPr>
          <p:cNvPicPr>
            <a:picLocks noChangeAspect="1"/>
          </p:cNvPicPr>
          <p:nvPr/>
        </p:nvPicPr>
        <p:blipFill>
          <a:blip r:embed="rId10"/>
          <a:stretch>
            <a:fillRect/>
          </a:stretch>
        </p:blipFill>
        <p:spPr>
          <a:xfrm>
            <a:off x="8458552" y="4816012"/>
            <a:ext cx="533401" cy="533401"/>
          </a:xfrm>
          <a:prstGeom prst="rect">
            <a:avLst/>
          </a:prstGeom>
        </p:spPr>
      </p:pic>
      <p:pic>
        <p:nvPicPr>
          <p:cNvPr id="16" name="Picture 15">
            <a:extLst>
              <a:ext uri="{FF2B5EF4-FFF2-40B4-BE49-F238E27FC236}">
                <a16:creationId xmlns:a16="http://schemas.microsoft.com/office/drawing/2014/main" id="{4B609050-A90D-419F-8C69-8B1A220DAC53}"/>
              </a:ext>
            </a:extLst>
          </p:cNvPr>
          <p:cNvPicPr>
            <a:picLocks noChangeAspect="1"/>
          </p:cNvPicPr>
          <p:nvPr/>
        </p:nvPicPr>
        <p:blipFill>
          <a:blip r:embed="rId11"/>
          <a:stretch>
            <a:fillRect/>
          </a:stretch>
        </p:blipFill>
        <p:spPr>
          <a:xfrm>
            <a:off x="9285769" y="3962860"/>
            <a:ext cx="2286000" cy="2293315"/>
          </a:xfrm>
          <a:prstGeom prst="rect">
            <a:avLst/>
          </a:prstGeom>
        </p:spPr>
      </p:pic>
    </p:spTree>
    <p:extLst>
      <p:ext uri="{BB962C8B-B14F-4D97-AF65-F5344CB8AC3E}">
        <p14:creationId xmlns:p14="http://schemas.microsoft.com/office/powerpoint/2010/main" val="302278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0669-FEA6-469B-B3C5-AC1DC60AB4E8}"/>
              </a:ext>
            </a:extLst>
          </p:cNvPr>
          <p:cNvSpPr>
            <a:spLocks noGrp="1"/>
          </p:cNvSpPr>
          <p:nvPr>
            <p:ph type="title"/>
          </p:nvPr>
        </p:nvSpPr>
        <p:spPr/>
        <p:txBody>
          <a:bodyPr/>
          <a:lstStyle/>
          <a:p>
            <a:r>
              <a:rPr lang="en-US" dirty="0"/>
              <a:t>Bringing qubits together</a:t>
            </a:r>
          </a:p>
        </p:txBody>
      </p:sp>
      <p:sp>
        <p:nvSpPr>
          <p:cNvPr id="3" name="Content Placeholder 2">
            <a:extLst>
              <a:ext uri="{FF2B5EF4-FFF2-40B4-BE49-F238E27FC236}">
                <a16:creationId xmlns:a16="http://schemas.microsoft.com/office/drawing/2014/main" id="{5FFBAE66-824F-4095-A9DA-49AA812EBFE4}"/>
              </a:ext>
            </a:extLst>
          </p:cNvPr>
          <p:cNvSpPr>
            <a:spLocks noGrp="1"/>
          </p:cNvSpPr>
          <p:nvPr>
            <p:ph idx="1"/>
          </p:nvPr>
        </p:nvSpPr>
        <p:spPr/>
        <p:txBody>
          <a:bodyPr/>
          <a:lstStyle/>
          <a:p>
            <a:r>
              <a:rPr lang="en-US" dirty="0"/>
              <a:t>Two-qubit Hilbert space</a:t>
            </a:r>
          </a:p>
          <a:p>
            <a:r>
              <a:rPr lang="en-US" dirty="0"/>
              <a:t>Basis states:</a:t>
            </a:r>
          </a:p>
          <a:p>
            <a:endParaRPr lang="en-US" dirty="0"/>
          </a:p>
          <a:p>
            <a:r>
              <a:rPr lang="en-US" dirty="0"/>
              <a:t>States are no longer representable by Bloch spheres!</a:t>
            </a:r>
          </a:p>
        </p:txBody>
      </p:sp>
      <p:pic>
        <p:nvPicPr>
          <p:cNvPr id="4" name="Picture 3">
            <a:extLst>
              <a:ext uri="{FF2B5EF4-FFF2-40B4-BE49-F238E27FC236}">
                <a16:creationId xmlns:a16="http://schemas.microsoft.com/office/drawing/2014/main" id="{596AB7AC-87AB-4AB5-AA90-ED1535CEC993}"/>
              </a:ext>
            </a:extLst>
          </p:cNvPr>
          <p:cNvPicPr>
            <a:picLocks noChangeAspect="1"/>
          </p:cNvPicPr>
          <p:nvPr/>
        </p:nvPicPr>
        <p:blipFill>
          <a:blip r:embed="rId2"/>
          <a:stretch>
            <a:fillRect/>
          </a:stretch>
        </p:blipFill>
        <p:spPr>
          <a:xfrm>
            <a:off x="4484986" y="2082114"/>
            <a:ext cx="1409703" cy="254509"/>
          </a:xfrm>
          <a:prstGeom prst="rect">
            <a:avLst/>
          </a:prstGeom>
        </p:spPr>
      </p:pic>
      <p:pic>
        <p:nvPicPr>
          <p:cNvPr id="6" name="Picture 5">
            <a:extLst>
              <a:ext uri="{FF2B5EF4-FFF2-40B4-BE49-F238E27FC236}">
                <a16:creationId xmlns:a16="http://schemas.microsoft.com/office/drawing/2014/main" id="{3A478B20-8690-4A69-BBFD-6A5C849B8402}"/>
              </a:ext>
            </a:extLst>
          </p:cNvPr>
          <p:cNvPicPr>
            <a:picLocks noChangeAspect="1"/>
          </p:cNvPicPr>
          <p:nvPr/>
        </p:nvPicPr>
        <p:blipFill>
          <a:blip r:embed="rId3"/>
          <a:stretch>
            <a:fillRect/>
          </a:stretch>
        </p:blipFill>
        <p:spPr>
          <a:xfrm>
            <a:off x="1818583" y="3084040"/>
            <a:ext cx="1536195" cy="228600"/>
          </a:xfrm>
          <a:prstGeom prst="rect">
            <a:avLst/>
          </a:prstGeom>
        </p:spPr>
      </p:pic>
      <p:pic>
        <p:nvPicPr>
          <p:cNvPr id="7" name="Picture 6">
            <a:extLst>
              <a:ext uri="{FF2B5EF4-FFF2-40B4-BE49-F238E27FC236}">
                <a16:creationId xmlns:a16="http://schemas.microsoft.com/office/drawing/2014/main" id="{DCC17277-7A27-4004-98C9-AF0D48178A4C}"/>
              </a:ext>
            </a:extLst>
          </p:cNvPr>
          <p:cNvPicPr>
            <a:picLocks noChangeAspect="1"/>
          </p:cNvPicPr>
          <p:nvPr/>
        </p:nvPicPr>
        <p:blipFill>
          <a:blip r:embed="rId4"/>
          <a:stretch>
            <a:fillRect/>
          </a:stretch>
        </p:blipFill>
        <p:spPr>
          <a:xfrm>
            <a:off x="4030361" y="3084040"/>
            <a:ext cx="1536195" cy="228600"/>
          </a:xfrm>
          <a:prstGeom prst="rect">
            <a:avLst/>
          </a:prstGeom>
        </p:spPr>
      </p:pic>
      <p:pic>
        <p:nvPicPr>
          <p:cNvPr id="8" name="Picture 7">
            <a:extLst>
              <a:ext uri="{FF2B5EF4-FFF2-40B4-BE49-F238E27FC236}">
                <a16:creationId xmlns:a16="http://schemas.microsoft.com/office/drawing/2014/main" id="{83A1C2AE-A0C0-4B03-AAA8-655913CB96A5}"/>
              </a:ext>
            </a:extLst>
          </p:cNvPr>
          <p:cNvPicPr>
            <a:picLocks noChangeAspect="1"/>
          </p:cNvPicPr>
          <p:nvPr/>
        </p:nvPicPr>
        <p:blipFill>
          <a:blip r:embed="rId5"/>
          <a:stretch>
            <a:fillRect/>
          </a:stretch>
        </p:blipFill>
        <p:spPr>
          <a:xfrm>
            <a:off x="6242139" y="3084040"/>
            <a:ext cx="1536195" cy="228600"/>
          </a:xfrm>
          <a:prstGeom prst="rect">
            <a:avLst/>
          </a:prstGeom>
        </p:spPr>
      </p:pic>
      <p:pic>
        <p:nvPicPr>
          <p:cNvPr id="9" name="Picture 8">
            <a:extLst>
              <a:ext uri="{FF2B5EF4-FFF2-40B4-BE49-F238E27FC236}">
                <a16:creationId xmlns:a16="http://schemas.microsoft.com/office/drawing/2014/main" id="{1A1415CF-66AD-445B-A94C-F3D3804C1D14}"/>
              </a:ext>
            </a:extLst>
          </p:cNvPr>
          <p:cNvPicPr>
            <a:picLocks noChangeAspect="1"/>
          </p:cNvPicPr>
          <p:nvPr/>
        </p:nvPicPr>
        <p:blipFill>
          <a:blip r:embed="rId6"/>
          <a:stretch>
            <a:fillRect/>
          </a:stretch>
        </p:blipFill>
        <p:spPr>
          <a:xfrm>
            <a:off x="8458552" y="3084040"/>
            <a:ext cx="1536195" cy="228600"/>
          </a:xfrm>
          <a:prstGeom prst="rect">
            <a:avLst/>
          </a:prstGeom>
        </p:spPr>
      </p:pic>
      <p:pic>
        <p:nvPicPr>
          <p:cNvPr id="10" name="Picture 9">
            <a:extLst>
              <a:ext uri="{FF2B5EF4-FFF2-40B4-BE49-F238E27FC236}">
                <a16:creationId xmlns:a16="http://schemas.microsoft.com/office/drawing/2014/main" id="{44513B3E-DD7D-43B3-B2EA-A1F7625DE93F}"/>
              </a:ext>
            </a:extLst>
          </p:cNvPr>
          <p:cNvPicPr>
            <a:picLocks noChangeAspect="1"/>
          </p:cNvPicPr>
          <p:nvPr/>
        </p:nvPicPr>
        <p:blipFill>
          <a:blip r:embed="rId7"/>
          <a:stretch>
            <a:fillRect/>
          </a:stretch>
        </p:blipFill>
        <p:spPr>
          <a:xfrm>
            <a:off x="1566048" y="4798622"/>
            <a:ext cx="2464313" cy="621793"/>
          </a:xfrm>
          <a:prstGeom prst="rect">
            <a:avLst/>
          </a:prstGeom>
        </p:spPr>
      </p:pic>
      <p:pic>
        <p:nvPicPr>
          <p:cNvPr id="5" name="Picture 4">
            <a:extLst>
              <a:ext uri="{FF2B5EF4-FFF2-40B4-BE49-F238E27FC236}">
                <a16:creationId xmlns:a16="http://schemas.microsoft.com/office/drawing/2014/main" id="{4E11659A-214F-444A-B44B-827CAF41A4A1}"/>
              </a:ext>
            </a:extLst>
          </p:cNvPr>
          <p:cNvPicPr>
            <a:picLocks noChangeAspect="1"/>
          </p:cNvPicPr>
          <p:nvPr/>
        </p:nvPicPr>
        <p:blipFill>
          <a:blip r:embed="rId8"/>
          <a:stretch>
            <a:fillRect/>
          </a:stretch>
        </p:blipFill>
        <p:spPr>
          <a:xfrm>
            <a:off x="4668628" y="4949361"/>
            <a:ext cx="521209" cy="266701"/>
          </a:xfrm>
          <a:prstGeom prst="rect">
            <a:avLst/>
          </a:prstGeom>
        </p:spPr>
      </p:pic>
      <p:pic>
        <p:nvPicPr>
          <p:cNvPr id="15" name="Picture 14">
            <a:extLst>
              <a:ext uri="{FF2B5EF4-FFF2-40B4-BE49-F238E27FC236}">
                <a16:creationId xmlns:a16="http://schemas.microsoft.com/office/drawing/2014/main" id="{0D103961-EAE1-49C6-9E40-18AED6B052F5}"/>
              </a:ext>
            </a:extLst>
          </p:cNvPr>
          <p:cNvPicPr>
            <a:picLocks noChangeAspect="1"/>
          </p:cNvPicPr>
          <p:nvPr/>
        </p:nvPicPr>
        <p:blipFill>
          <a:blip r:embed="rId9"/>
          <a:stretch>
            <a:fillRect/>
          </a:stretch>
        </p:blipFill>
        <p:spPr>
          <a:xfrm>
            <a:off x="5238640" y="4190211"/>
            <a:ext cx="3219912" cy="1905789"/>
          </a:xfrm>
          <a:prstGeom prst="rect">
            <a:avLst/>
          </a:prstGeom>
        </p:spPr>
      </p:pic>
    </p:spTree>
    <p:extLst>
      <p:ext uri="{BB962C8B-B14F-4D97-AF65-F5344CB8AC3E}">
        <p14:creationId xmlns:p14="http://schemas.microsoft.com/office/powerpoint/2010/main" val="311743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A7F4-82F3-469E-885C-007830A0FE17}"/>
              </a:ext>
            </a:extLst>
          </p:cNvPr>
          <p:cNvSpPr>
            <a:spLocks noGrp="1"/>
          </p:cNvSpPr>
          <p:nvPr>
            <p:ph type="title"/>
          </p:nvPr>
        </p:nvSpPr>
        <p:spPr/>
        <p:txBody>
          <a:bodyPr/>
          <a:lstStyle/>
          <a:p>
            <a:r>
              <a:rPr lang="en-US" dirty="0"/>
              <a:t>Density operator</a:t>
            </a:r>
          </a:p>
        </p:txBody>
      </p:sp>
      <p:sp>
        <p:nvSpPr>
          <p:cNvPr id="3" name="Content Placeholder 2">
            <a:extLst>
              <a:ext uri="{FF2B5EF4-FFF2-40B4-BE49-F238E27FC236}">
                <a16:creationId xmlns:a16="http://schemas.microsoft.com/office/drawing/2014/main" id="{1C2C225B-A548-4820-BB73-DB2F80A3FD56}"/>
              </a:ext>
            </a:extLst>
          </p:cNvPr>
          <p:cNvSpPr>
            <a:spLocks noGrp="1"/>
          </p:cNvSpPr>
          <p:nvPr>
            <p:ph idx="1"/>
          </p:nvPr>
        </p:nvSpPr>
        <p:spPr>
          <a:xfrm>
            <a:off x="1143000" y="2057400"/>
            <a:ext cx="9872871" cy="4450492"/>
          </a:xfrm>
        </p:spPr>
        <p:txBody>
          <a:bodyPr/>
          <a:lstStyle/>
          <a:p>
            <a:r>
              <a:rPr lang="en-US" dirty="0"/>
              <a:t>Having a bipartite system A-B, we might only have access to one of its parts, let’s say A and B might be inaccessible</a:t>
            </a:r>
          </a:p>
          <a:p>
            <a:endParaRPr lang="en-US" dirty="0"/>
          </a:p>
          <a:p>
            <a:endParaRPr lang="en-US" dirty="0"/>
          </a:p>
          <a:p>
            <a:endParaRPr lang="en-US" dirty="0"/>
          </a:p>
          <a:p>
            <a:endParaRPr lang="en-US" dirty="0"/>
          </a:p>
          <a:p>
            <a:endParaRPr lang="en-US" dirty="0"/>
          </a:p>
          <a:p>
            <a:r>
              <a:rPr lang="en-US" dirty="0"/>
              <a:t>B might be e.g. environment, or part of the state sent to Bob in Andromeda galaxy</a:t>
            </a:r>
          </a:p>
          <a:p>
            <a:r>
              <a:rPr lang="en-US" dirty="0"/>
              <a:t>Our description of state is       - we shall call it the density operator </a:t>
            </a:r>
          </a:p>
        </p:txBody>
      </p:sp>
      <p:pic>
        <p:nvPicPr>
          <p:cNvPr id="5" name="Picture 4">
            <a:extLst>
              <a:ext uri="{FF2B5EF4-FFF2-40B4-BE49-F238E27FC236}">
                <a16:creationId xmlns:a16="http://schemas.microsoft.com/office/drawing/2014/main" id="{EC1B9872-976C-4E01-885C-2DF632C56EE1}"/>
              </a:ext>
            </a:extLst>
          </p:cNvPr>
          <p:cNvPicPr>
            <a:picLocks noChangeAspect="1"/>
          </p:cNvPicPr>
          <p:nvPr/>
        </p:nvPicPr>
        <p:blipFill>
          <a:blip r:embed="rId2"/>
          <a:stretch>
            <a:fillRect/>
          </a:stretch>
        </p:blipFill>
        <p:spPr>
          <a:xfrm>
            <a:off x="4424274" y="2919080"/>
            <a:ext cx="3310321" cy="2118605"/>
          </a:xfrm>
          <a:prstGeom prst="rect">
            <a:avLst/>
          </a:prstGeom>
        </p:spPr>
      </p:pic>
      <p:sp>
        <p:nvSpPr>
          <p:cNvPr id="6" name="Rectangle 5">
            <a:extLst>
              <a:ext uri="{FF2B5EF4-FFF2-40B4-BE49-F238E27FC236}">
                <a16:creationId xmlns:a16="http://schemas.microsoft.com/office/drawing/2014/main" id="{07EE470A-6236-4DE7-9A89-F8E648E3B47E}"/>
              </a:ext>
            </a:extLst>
          </p:cNvPr>
          <p:cNvSpPr/>
          <p:nvPr/>
        </p:nvSpPr>
        <p:spPr>
          <a:xfrm>
            <a:off x="7325330" y="2980723"/>
            <a:ext cx="325730" cy="369332"/>
          </a:xfrm>
          <a:prstGeom prst="rect">
            <a:avLst/>
          </a:prstGeom>
        </p:spPr>
        <p:txBody>
          <a:bodyPr wrap="none">
            <a:spAutoFit/>
          </a:bodyPr>
          <a:lstStyle/>
          <a:p>
            <a:r>
              <a:rPr lang="en-US" dirty="0"/>
              <a:t>B</a:t>
            </a:r>
          </a:p>
        </p:txBody>
      </p:sp>
      <p:sp>
        <p:nvSpPr>
          <p:cNvPr id="7" name="Rectangle 6">
            <a:extLst>
              <a:ext uri="{FF2B5EF4-FFF2-40B4-BE49-F238E27FC236}">
                <a16:creationId xmlns:a16="http://schemas.microsoft.com/office/drawing/2014/main" id="{88A53EDA-9DB0-4BB8-9525-9649D423678E}"/>
              </a:ext>
            </a:extLst>
          </p:cNvPr>
          <p:cNvSpPr/>
          <p:nvPr/>
        </p:nvSpPr>
        <p:spPr>
          <a:xfrm>
            <a:off x="4424274" y="3244334"/>
            <a:ext cx="338554" cy="369332"/>
          </a:xfrm>
          <a:prstGeom prst="rect">
            <a:avLst/>
          </a:prstGeom>
        </p:spPr>
        <p:txBody>
          <a:bodyPr wrap="none">
            <a:spAutoFit/>
          </a:bodyPr>
          <a:lstStyle/>
          <a:p>
            <a:r>
              <a:rPr lang="en-US" dirty="0"/>
              <a:t>A</a:t>
            </a:r>
          </a:p>
        </p:txBody>
      </p:sp>
      <p:pic>
        <p:nvPicPr>
          <p:cNvPr id="9" name="Picture 8">
            <a:extLst>
              <a:ext uri="{FF2B5EF4-FFF2-40B4-BE49-F238E27FC236}">
                <a16:creationId xmlns:a16="http://schemas.microsoft.com/office/drawing/2014/main" id="{DC20D63F-2D6D-4DAA-BCED-65D626911D85}"/>
              </a:ext>
            </a:extLst>
          </p:cNvPr>
          <p:cNvPicPr>
            <a:picLocks noChangeAspect="1"/>
          </p:cNvPicPr>
          <p:nvPr/>
        </p:nvPicPr>
        <p:blipFill>
          <a:blip r:embed="rId3"/>
          <a:stretch>
            <a:fillRect/>
          </a:stretch>
        </p:blipFill>
        <p:spPr>
          <a:xfrm>
            <a:off x="5029199" y="3877036"/>
            <a:ext cx="304801" cy="202692"/>
          </a:xfrm>
          <a:prstGeom prst="rect">
            <a:avLst/>
          </a:prstGeom>
        </p:spPr>
      </p:pic>
      <p:pic>
        <p:nvPicPr>
          <p:cNvPr id="10" name="Picture 9">
            <a:extLst>
              <a:ext uri="{FF2B5EF4-FFF2-40B4-BE49-F238E27FC236}">
                <a16:creationId xmlns:a16="http://schemas.microsoft.com/office/drawing/2014/main" id="{040F6B33-BAC2-49D4-AC0E-D8E342CB79F4}"/>
              </a:ext>
            </a:extLst>
          </p:cNvPr>
          <p:cNvPicPr>
            <a:picLocks noChangeAspect="1"/>
          </p:cNvPicPr>
          <p:nvPr/>
        </p:nvPicPr>
        <p:blipFill>
          <a:blip r:embed="rId3"/>
          <a:stretch>
            <a:fillRect/>
          </a:stretch>
        </p:blipFill>
        <p:spPr>
          <a:xfrm>
            <a:off x="4602189" y="6147054"/>
            <a:ext cx="304801" cy="202692"/>
          </a:xfrm>
          <a:prstGeom prst="rect">
            <a:avLst/>
          </a:prstGeom>
        </p:spPr>
      </p:pic>
    </p:spTree>
    <p:extLst>
      <p:ext uri="{BB962C8B-B14F-4D97-AF65-F5344CB8AC3E}">
        <p14:creationId xmlns:p14="http://schemas.microsoft.com/office/powerpoint/2010/main" val="144290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83EE-7B94-4133-9C5D-C6DABC277913}"/>
              </a:ext>
            </a:extLst>
          </p:cNvPr>
          <p:cNvSpPr>
            <a:spLocks noGrp="1"/>
          </p:cNvSpPr>
          <p:nvPr>
            <p:ph type="title"/>
          </p:nvPr>
        </p:nvSpPr>
        <p:spPr/>
        <p:txBody>
          <a:bodyPr/>
          <a:lstStyle/>
          <a:p>
            <a:r>
              <a:rPr lang="en-US" dirty="0"/>
              <a:t>What is this density operator?</a:t>
            </a:r>
          </a:p>
        </p:txBody>
      </p:sp>
      <p:sp>
        <p:nvSpPr>
          <p:cNvPr id="3" name="Content Placeholder 2">
            <a:extLst>
              <a:ext uri="{FF2B5EF4-FFF2-40B4-BE49-F238E27FC236}">
                <a16:creationId xmlns:a16="http://schemas.microsoft.com/office/drawing/2014/main" id="{8A779296-4183-4D00-B0D1-99359338A491}"/>
              </a:ext>
            </a:extLst>
          </p:cNvPr>
          <p:cNvSpPr>
            <a:spLocks noGrp="1"/>
          </p:cNvSpPr>
          <p:nvPr>
            <p:ph idx="1"/>
          </p:nvPr>
        </p:nvSpPr>
        <p:spPr>
          <a:xfrm>
            <a:off x="1143000" y="2057399"/>
            <a:ext cx="9872871" cy="4634345"/>
          </a:xfrm>
        </p:spPr>
        <p:txBody>
          <a:bodyPr>
            <a:normAutofit/>
          </a:bodyPr>
          <a:lstStyle/>
          <a:p>
            <a:r>
              <a:rPr lang="en-US" dirty="0"/>
              <a:t>In general let </a:t>
            </a:r>
          </a:p>
          <a:p>
            <a:r>
              <a:rPr lang="en-US" dirty="0"/>
              <a:t>Then all information accessible to us is</a:t>
            </a:r>
            <a:br>
              <a:rPr lang="en-US" dirty="0"/>
            </a:br>
            <a:r>
              <a:rPr lang="en-US" dirty="0"/>
              <a:t>with</a:t>
            </a:r>
          </a:p>
          <a:p>
            <a:endParaRPr lang="en-US" dirty="0"/>
          </a:p>
          <a:p>
            <a:r>
              <a:rPr lang="en-US" dirty="0"/>
              <a:t>State         is obtained by taking the partial trace over the system B, which removes all the information about the state that is present at site B</a:t>
            </a:r>
          </a:p>
          <a:p>
            <a:r>
              <a:rPr lang="en-US" dirty="0"/>
              <a:t>Every such state has following properties:</a:t>
            </a:r>
          </a:p>
          <a:p>
            <a:pPr lvl="1"/>
            <a:r>
              <a:rPr lang="en-US" sz="2200" dirty="0"/>
              <a:t>Is self-</a:t>
            </a:r>
            <a:r>
              <a:rPr lang="en-US" sz="2200" dirty="0" err="1"/>
              <a:t>adjoint</a:t>
            </a:r>
            <a:r>
              <a:rPr lang="en-US" sz="2200" dirty="0"/>
              <a:t>:</a:t>
            </a:r>
          </a:p>
          <a:p>
            <a:pPr lvl="1"/>
            <a:r>
              <a:rPr lang="en-US" sz="2200" dirty="0"/>
              <a:t>Has trace 1:  </a:t>
            </a:r>
          </a:p>
          <a:p>
            <a:pPr lvl="1"/>
            <a:r>
              <a:rPr lang="en-US" sz="2200" dirty="0"/>
              <a:t>Is a positive operator: </a:t>
            </a:r>
          </a:p>
        </p:txBody>
      </p:sp>
      <p:pic>
        <p:nvPicPr>
          <p:cNvPr id="8" name="Picture 7">
            <a:extLst>
              <a:ext uri="{FF2B5EF4-FFF2-40B4-BE49-F238E27FC236}">
                <a16:creationId xmlns:a16="http://schemas.microsoft.com/office/drawing/2014/main" id="{56D938A1-2607-40CA-B9F4-B4D90011ACC4}"/>
              </a:ext>
            </a:extLst>
          </p:cNvPr>
          <p:cNvPicPr>
            <a:picLocks noChangeAspect="1"/>
          </p:cNvPicPr>
          <p:nvPr/>
        </p:nvPicPr>
        <p:blipFill>
          <a:blip r:embed="rId2"/>
          <a:stretch>
            <a:fillRect/>
          </a:stretch>
        </p:blipFill>
        <p:spPr>
          <a:xfrm>
            <a:off x="3188274" y="2088571"/>
            <a:ext cx="2781306" cy="559309"/>
          </a:xfrm>
          <a:prstGeom prst="rect">
            <a:avLst/>
          </a:prstGeom>
        </p:spPr>
      </p:pic>
      <p:pic>
        <p:nvPicPr>
          <p:cNvPr id="15" name="Picture 14">
            <a:extLst>
              <a:ext uri="{FF2B5EF4-FFF2-40B4-BE49-F238E27FC236}">
                <a16:creationId xmlns:a16="http://schemas.microsoft.com/office/drawing/2014/main" id="{31963EE8-6C57-4982-9AFA-0DDC9BA5626D}"/>
              </a:ext>
            </a:extLst>
          </p:cNvPr>
          <p:cNvPicPr>
            <a:picLocks noChangeAspect="1"/>
          </p:cNvPicPr>
          <p:nvPr/>
        </p:nvPicPr>
        <p:blipFill>
          <a:blip r:embed="rId3"/>
          <a:stretch>
            <a:fillRect/>
          </a:stretch>
        </p:blipFill>
        <p:spPr>
          <a:xfrm>
            <a:off x="6236369" y="2604170"/>
            <a:ext cx="3022098" cy="254509"/>
          </a:xfrm>
          <a:prstGeom prst="rect">
            <a:avLst/>
          </a:prstGeom>
        </p:spPr>
      </p:pic>
      <p:pic>
        <p:nvPicPr>
          <p:cNvPr id="17" name="Picture 16">
            <a:extLst>
              <a:ext uri="{FF2B5EF4-FFF2-40B4-BE49-F238E27FC236}">
                <a16:creationId xmlns:a16="http://schemas.microsoft.com/office/drawing/2014/main" id="{148856BA-1954-45CE-B989-183ACE98F4D6}"/>
              </a:ext>
            </a:extLst>
          </p:cNvPr>
          <p:cNvPicPr>
            <a:picLocks noChangeAspect="1"/>
          </p:cNvPicPr>
          <p:nvPr/>
        </p:nvPicPr>
        <p:blipFill>
          <a:blip r:embed="rId4"/>
          <a:stretch>
            <a:fillRect/>
          </a:stretch>
        </p:blipFill>
        <p:spPr>
          <a:xfrm>
            <a:off x="2095564" y="3208627"/>
            <a:ext cx="3874016" cy="559309"/>
          </a:xfrm>
          <a:prstGeom prst="rect">
            <a:avLst/>
          </a:prstGeom>
        </p:spPr>
      </p:pic>
      <p:pic>
        <p:nvPicPr>
          <p:cNvPr id="18" name="Picture 17">
            <a:extLst>
              <a:ext uri="{FF2B5EF4-FFF2-40B4-BE49-F238E27FC236}">
                <a16:creationId xmlns:a16="http://schemas.microsoft.com/office/drawing/2014/main" id="{452C3638-5C42-48E8-BBA3-F25646437307}"/>
              </a:ext>
            </a:extLst>
          </p:cNvPr>
          <p:cNvPicPr>
            <a:picLocks noChangeAspect="1"/>
          </p:cNvPicPr>
          <p:nvPr/>
        </p:nvPicPr>
        <p:blipFill>
          <a:blip r:embed="rId5"/>
          <a:stretch>
            <a:fillRect/>
          </a:stretch>
        </p:blipFill>
        <p:spPr>
          <a:xfrm>
            <a:off x="2201093" y="3924132"/>
            <a:ext cx="304801" cy="202692"/>
          </a:xfrm>
          <a:prstGeom prst="rect">
            <a:avLst/>
          </a:prstGeom>
        </p:spPr>
      </p:pic>
      <p:pic>
        <p:nvPicPr>
          <p:cNvPr id="19" name="Picture 18">
            <a:extLst>
              <a:ext uri="{FF2B5EF4-FFF2-40B4-BE49-F238E27FC236}">
                <a16:creationId xmlns:a16="http://schemas.microsoft.com/office/drawing/2014/main" id="{8D553179-BBF1-4683-9F46-A559AF9E101F}"/>
              </a:ext>
            </a:extLst>
          </p:cNvPr>
          <p:cNvPicPr>
            <a:picLocks noChangeAspect="1"/>
          </p:cNvPicPr>
          <p:nvPr/>
        </p:nvPicPr>
        <p:blipFill>
          <a:blip r:embed="rId6"/>
          <a:stretch>
            <a:fillRect/>
          </a:stretch>
        </p:blipFill>
        <p:spPr>
          <a:xfrm>
            <a:off x="3188274" y="5370089"/>
            <a:ext cx="1117094" cy="240792"/>
          </a:xfrm>
          <a:prstGeom prst="rect">
            <a:avLst/>
          </a:prstGeom>
        </p:spPr>
      </p:pic>
      <p:pic>
        <p:nvPicPr>
          <p:cNvPr id="20" name="Picture 19">
            <a:extLst>
              <a:ext uri="{FF2B5EF4-FFF2-40B4-BE49-F238E27FC236}">
                <a16:creationId xmlns:a16="http://schemas.microsoft.com/office/drawing/2014/main" id="{DECE2F03-8A26-4FD6-920B-D7A0877C1F32}"/>
              </a:ext>
            </a:extLst>
          </p:cNvPr>
          <p:cNvPicPr>
            <a:picLocks noChangeAspect="1"/>
          </p:cNvPicPr>
          <p:nvPr/>
        </p:nvPicPr>
        <p:blipFill>
          <a:blip r:embed="rId7"/>
          <a:stretch>
            <a:fillRect/>
          </a:stretch>
        </p:blipFill>
        <p:spPr>
          <a:xfrm>
            <a:off x="3455587" y="4909841"/>
            <a:ext cx="888494" cy="368809"/>
          </a:xfrm>
          <a:prstGeom prst="rect">
            <a:avLst/>
          </a:prstGeom>
        </p:spPr>
      </p:pic>
      <p:pic>
        <p:nvPicPr>
          <p:cNvPr id="21" name="Picture 20">
            <a:extLst>
              <a:ext uri="{FF2B5EF4-FFF2-40B4-BE49-F238E27FC236}">
                <a16:creationId xmlns:a16="http://schemas.microsoft.com/office/drawing/2014/main" id="{23CDEE47-3471-4F7E-8595-68528F204728}"/>
              </a:ext>
            </a:extLst>
          </p:cNvPr>
          <p:cNvPicPr>
            <a:picLocks noChangeAspect="1"/>
          </p:cNvPicPr>
          <p:nvPr/>
        </p:nvPicPr>
        <p:blipFill>
          <a:blip r:embed="rId8"/>
          <a:stretch>
            <a:fillRect/>
          </a:stretch>
        </p:blipFill>
        <p:spPr>
          <a:xfrm>
            <a:off x="4344081" y="5747163"/>
            <a:ext cx="2159512" cy="254509"/>
          </a:xfrm>
          <a:prstGeom prst="rect">
            <a:avLst/>
          </a:prstGeom>
        </p:spPr>
      </p:pic>
      <p:pic>
        <p:nvPicPr>
          <p:cNvPr id="11" name="Picture 10">
            <a:extLst>
              <a:ext uri="{FF2B5EF4-FFF2-40B4-BE49-F238E27FC236}">
                <a16:creationId xmlns:a16="http://schemas.microsoft.com/office/drawing/2014/main" id="{E0B219CA-9C67-46D2-9909-C5C6B0F64352}"/>
              </a:ext>
            </a:extLst>
          </p:cNvPr>
          <p:cNvPicPr>
            <a:picLocks noChangeAspect="1"/>
          </p:cNvPicPr>
          <p:nvPr/>
        </p:nvPicPr>
        <p:blipFill>
          <a:blip r:embed="rId9"/>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34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83EE-7B94-4133-9C5D-C6DABC277913}"/>
              </a:ext>
            </a:extLst>
          </p:cNvPr>
          <p:cNvSpPr>
            <a:spLocks noGrp="1"/>
          </p:cNvSpPr>
          <p:nvPr>
            <p:ph type="title"/>
          </p:nvPr>
        </p:nvSpPr>
        <p:spPr/>
        <p:txBody>
          <a:bodyPr/>
          <a:lstStyle/>
          <a:p>
            <a:r>
              <a:rPr lang="en-US" dirty="0"/>
              <a:t>What is this density operator?</a:t>
            </a:r>
          </a:p>
        </p:txBody>
      </p:sp>
      <p:sp>
        <p:nvSpPr>
          <p:cNvPr id="3" name="Content Placeholder 2">
            <a:extLst>
              <a:ext uri="{FF2B5EF4-FFF2-40B4-BE49-F238E27FC236}">
                <a16:creationId xmlns:a16="http://schemas.microsoft.com/office/drawing/2014/main" id="{8A779296-4183-4D00-B0D1-99359338A491}"/>
              </a:ext>
            </a:extLst>
          </p:cNvPr>
          <p:cNvSpPr>
            <a:spLocks noGrp="1"/>
          </p:cNvSpPr>
          <p:nvPr>
            <p:ph idx="1"/>
          </p:nvPr>
        </p:nvSpPr>
        <p:spPr>
          <a:xfrm>
            <a:off x="1143000" y="2057399"/>
            <a:ext cx="9872871" cy="4634345"/>
          </a:xfrm>
        </p:spPr>
        <p:txBody>
          <a:bodyPr>
            <a:normAutofit/>
          </a:bodyPr>
          <a:lstStyle/>
          <a:p>
            <a:r>
              <a:rPr lang="en-US" dirty="0"/>
              <a:t>Pure state         has density operator                     which is a projection so for pure states           </a:t>
            </a:r>
          </a:p>
          <a:p>
            <a:r>
              <a:rPr lang="en-US" dirty="0"/>
              <a:t>If the state is not pure, we call it mixed; then</a:t>
            </a:r>
          </a:p>
          <a:p>
            <a:r>
              <a:rPr lang="en-US" dirty="0"/>
              <a:t>Set of density operators is convex: for any                 and density operators      and</a:t>
            </a:r>
            <a:br>
              <a:rPr lang="en-US" dirty="0"/>
            </a:br>
            <a:r>
              <a:rPr lang="en-US" dirty="0"/>
              <a:t>the operator</a:t>
            </a:r>
            <a:br>
              <a:rPr lang="en-US" dirty="0"/>
            </a:br>
            <a:br>
              <a:rPr lang="en-US" dirty="0"/>
            </a:br>
            <a:r>
              <a:rPr lang="en-US" dirty="0"/>
              <a:t>is a density operator </a:t>
            </a:r>
          </a:p>
        </p:txBody>
      </p:sp>
      <p:pic>
        <p:nvPicPr>
          <p:cNvPr id="4" name="Picture 3">
            <a:extLst>
              <a:ext uri="{FF2B5EF4-FFF2-40B4-BE49-F238E27FC236}">
                <a16:creationId xmlns:a16="http://schemas.microsoft.com/office/drawing/2014/main" id="{212E0EE0-0105-463F-AA3C-C0BEAACC30D8}"/>
              </a:ext>
            </a:extLst>
          </p:cNvPr>
          <p:cNvPicPr>
            <a:picLocks noChangeAspect="1"/>
          </p:cNvPicPr>
          <p:nvPr/>
        </p:nvPicPr>
        <p:blipFill>
          <a:blip r:embed="rId2"/>
          <a:stretch>
            <a:fillRect/>
          </a:stretch>
        </p:blipFill>
        <p:spPr>
          <a:xfrm>
            <a:off x="2813371" y="2112621"/>
            <a:ext cx="330709" cy="254509"/>
          </a:xfrm>
          <a:prstGeom prst="rect">
            <a:avLst/>
          </a:prstGeom>
        </p:spPr>
      </p:pic>
      <p:pic>
        <p:nvPicPr>
          <p:cNvPr id="6" name="Picture 5">
            <a:extLst>
              <a:ext uri="{FF2B5EF4-FFF2-40B4-BE49-F238E27FC236}">
                <a16:creationId xmlns:a16="http://schemas.microsoft.com/office/drawing/2014/main" id="{9B8169BB-6B01-483D-A98E-ABB8BD97370C}"/>
              </a:ext>
            </a:extLst>
          </p:cNvPr>
          <p:cNvPicPr>
            <a:picLocks noChangeAspect="1"/>
          </p:cNvPicPr>
          <p:nvPr/>
        </p:nvPicPr>
        <p:blipFill>
          <a:blip r:embed="rId3"/>
          <a:stretch>
            <a:fillRect/>
          </a:stretch>
        </p:blipFill>
        <p:spPr>
          <a:xfrm>
            <a:off x="5823961" y="2145573"/>
            <a:ext cx="1104902" cy="254509"/>
          </a:xfrm>
          <a:prstGeom prst="rect">
            <a:avLst/>
          </a:prstGeom>
        </p:spPr>
      </p:pic>
      <p:pic>
        <p:nvPicPr>
          <p:cNvPr id="9" name="Picture 8">
            <a:extLst>
              <a:ext uri="{FF2B5EF4-FFF2-40B4-BE49-F238E27FC236}">
                <a16:creationId xmlns:a16="http://schemas.microsoft.com/office/drawing/2014/main" id="{58E911E3-1DFF-45AB-B265-322D8B42ED9D}"/>
              </a:ext>
            </a:extLst>
          </p:cNvPr>
          <p:cNvPicPr>
            <a:picLocks noChangeAspect="1"/>
          </p:cNvPicPr>
          <p:nvPr/>
        </p:nvPicPr>
        <p:blipFill>
          <a:blip r:embed="rId4"/>
          <a:stretch>
            <a:fillRect/>
          </a:stretch>
        </p:blipFill>
        <p:spPr>
          <a:xfrm>
            <a:off x="2241823" y="2376113"/>
            <a:ext cx="697993" cy="316993"/>
          </a:xfrm>
          <a:prstGeom prst="rect">
            <a:avLst/>
          </a:prstGeom>
        </p:spPr>
      </p:pic>
      <p:pic>
        <p:nvPicPr>
          <p:cNvPr id="10" name="Picture 9">
            <a:extLst>
              <a:ext uri="{FF2B5EF4-FFF2-40B4-BE49-F238E27FC236}">
                <a16:creationId xmlns:a16="http://schemas.microsoft.com/office/drawing/2014/main" id="{EF664DE2-3454-40E9-A7F3-0E5ABCD3E0B6}"/>
              </a:ext>
            </a:extLst>
          </p:cNvPr>
          <p:cNvPicPr>
            <a:picLocks noChangeAspect="1"/>
          </p:cNvPicPr>
          <p:nvPr/>
        </p:nvPicPr>
        <p:blipFill>
          <a:blip r:embed="rId5"/>
          <a:stretch>
            <a:fillRect/>
          </a:stretch>
        </p:blipFill>
        <p:spPr>
          <a:xfrm>
            <a:off x="6825535" y="2859006"/>
            <a:ext cx="1066802" cy="316993"/>
          </a:xfrm>
          <a:prstGeom prst="rect">
            <a:avLst/>
          </a:prstGeom>
        </p:spPr>
      </p:pic>
      <p:pic>
        <p:nvPicPr>
          <p:cNvPr id="11" name="Picture 10">
            <a:extLst>
              <a:ext uri="{FF2B5EF4-FFF2-40B4-BE49-F238E27FC236}">
                <a16:creationId xmlns:a16="http://schemas.microsoft.com/office/drawing/2014/main" id="{5DEAC6DF-ECAC-4A51-B796-D7653BAC928E}"/>
              </a:ext>
            </a:extLst>
          </p:cNvPr>
          <p:cNvPicPr>
            <a:picLocks noChangeAspect="1"/>
          </p:cNvPicPr>
          <p:nvPr/>
        </p:nvPicPr>
        <p:blipFill>
          <a:blip r:embed="rId6"/>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4C4402E-5CDC-4C47-B97B-5EE2BE2377D6}"/>
              </a:ext>
            </a:extLst>
          </p:cNvPr>
          <p:cNvPicPr>
            <a:picLocks noChangeAspect="1"/>
          </p:cNvPicPr>
          <p:nvPr/>
        </p:nvPicPr>
        <p:blipFill>
          <a:blip r:embed="rId7"/>
          <a:stretch>
            <a:fillRect/>
          </a:stretch>
        </p:blipFill>
        <p:spPr>
          <a:xfrm>
            <a:off x="6471662" y="3401459"/>
            <a:ext cx="914402" cy="228600"/>
          </a:xfrm>
          <a:prstGeom prst="rect">
            <a:avLst/>
          </a:prstGeom>
        </p:spPr>
      </p:pic>
      <p:pic>
        <p:nvPicPr>
          <p:cNvPr id="13" name="Picture 12">
            <a:extLst>
              <a:ext uri="{FF2B5EF4-FFF2-40B4-BE49-F238E27FC236}">
                <a16:creationId xmlns:a16="http://schemas.microsoft.com/office/drawing/2014/main" id="{8974089B-8A34-4B85-8A8D-C6B3E58A53E5}"/>
              </a:ext>
            </a:extLst>
          </p:cNvPr>
          <p:cNvPicPr>
            <a:picLocks noChangeAspect="1"/>
          </p:cNvPicPr>
          <p:nvPr/>
        </p:nvPicPr>
        <p:blipFill>
          <a:blip r:embed="rId8"/>
          <a:stretch>
            <a:fillRect/>
          </a:stretch>
        </p:blipFill>
        <p:spPr>
          <a:xfrm>
            <a:off x="10135712" y="3458093"/>
            <a:ext cx="240792" cy="202692"/>
          </a:xfrm>
          <a:prstGeom prst="rect">
            <a:avLst/>
          </a:prstGeom>
        </p:spPr>
      </p:pic>
      <p:pic>
        <p:nvPicPr>
          <p:cNvPr id="14" name="Picture 13">
            <a:extLst>
              <a:ext uri="{FF2B5EF4-FFF2-40B4-BE49-F238E27FC236}">
                <a16:creationId xmlns:a16="http://schemas.microsoft.com/office/drawing/2014/main" id="{817FE059-EC3A-4C17-91E6-3281990CB28E}"/>
              </a:ext>
            </a:extLst>
          </p:cNvPr>
          <p:cNvPicPr>
            <a:picLocks noChangeAspect="1"/>
          </p:cNvPicPr>
          <p:nvPr/>
        </p:nvPicPr>
        <p:blipFill>
          <a:blip r:embed="rId9"/>
          <a:stretch>
            <a:fillRect/>
          </a:stretch>
        </p:blipFill>
        <p:spPr>
          <a:xfrm>
            <a:off x="11010594" y="3458093"/>
            <a:ext cx="254509" cy="202692"/>
          </a:xfrm>
          <a:prstGeom prst="rect">
            <a:avLst/>
          </a:prstGeom>
        </p:spPr>
      </p:pic>
      <p:pic>
        <p:nvPicPr>
          <p:cNvPr id="15" name="Picture 14">
            <a:extLst>
              <a:ext uri="{FF2B5EF4-FFF2-40B4-BE49-F238E27FC236}">
                <a16:creationId xmlns:a16="http://schemas.microsoft.com/office/drawing/2014/main" id="{A57D5427-42CF-4232-909C-3CF3AB72C9B1}"/>
              </a:ext>
            </a:extLst>
          </p:cNvPr>
          <p:cNvPicPr>
            <a:picLocks noChangeAspect="1"/>
          </p:cNvPicPr>
          <p:nvPr/>
        </p:nvPicPr>
        <p:blipFill>
          <a:blip r:embed="rId10"/>
          <a:stretch>
            <a:fillRect/>
          </a:stretch>
        </p:blipFill>
        <p:spPr>
          <a:xfrm>
            <a:off x="3144080" y="3873757"/>
            <a:ext cx="2121412" cy="254509"/>
          </a:xfrm>
          <a:prstGeom prst="rect">
            <a:avLst/>
          </a:prstGeom>
        </p:spPr>
      </p:pic>
      <p:pic>
        <p:nvPicPr>
          <p:cNvPr id="16" name="Picture 15">
            <a:extLst>
              <a:ext uri="{FF2B5EF4-FFF2-40B4-BE49-F238E27FC236}">
                <a16:creationId xmlns:a16="http://schemas.microsoft.com/office/drawing/2014/main" id="{E232719E-A024-408B-A246-2CC5DC266875}"/>
              </a:ext>
            </a:extLst>
          </p:cNvPr>
          <p:cNvPicPr>
            <a:picLocks noChangeAspect="1"/>
          </p:cNvPicPr>
          <p:nvPr/>
        </p:nvPicPr>
        <p:blipFill>
          <a:blip r:embed="rId11"/>
          <a:stretch>
            <a:fillRect/>
          </a:stretch>
        </p:blipFill>
        <p:spPr>
          <a:xfrm>
            <a:off x="6928863" y="4202183"/>
            <a:ext cx="3113358" cy="2046217"/>
          </a:xfrm>
          <a:prstGeom prst="rect">
            <a:avLst/>
          </a:prstGeom>
        </p:spPr>
      </p:pic>
      <p:pic>
        <p:nvPicPr>
          <p:cNvPr id="5" name="Picture 4">
            <a:extLst>
              <a:ext uri="{FF2B5EF4-FFF2-40B4-BE49-F238E27FC236}">
                <a16:creationId xmlns:a16="http://schemas.microsoft.com/office/drawing/2014/main" id="{1A343A66-C07F-4247-8FBA-C04AE3318676}"/>
              </a:ext>
            </a:extLst>
          </p:cNvPr>
          <p:cNvPicPr>
            <a:picLocks noChangeAspect="1"/>
          </p:cNvPicPr>
          <p:nvPr/>
        </p:nvPicPr>
        <p:blipFill>
          <a:blip r:embed="rId8"/>
          <a:stretch>
            <a:fillRect/>
          </a:stretch>
        </p:blipFill>
        <p:spPr>
          <a:xfrm>
            <a:off x="8710415" y="4720226"/>
            <a:ext cx="240792" cy="202692"/>
          </a:xfrm>
          <a:prstGeom prst="rect">
            <a:avLst/>
          </a:prstGeom>
        </p:spPr>
      </p:pic>
      <p:pic>
        <p:nvPicPr>
          <p:cNvPr id="7" name="Picture 6">
            <a:extLst>
              <a:ext uri="{FF2B5EF4-FFF2-40B4-BE49-F238E27FC236}">
                <a16:creationId xmlns:a16="http://schemas.microsoft.com/office/drawing/2014/main" id="{F299CFF5-FBF8-426F-8DD5-55E51F87034D}"/>
              </a:ext>
            </a:extLst>
          </p:cNvPr>
          <p:cNvPicPr>
            <a:picLocks noChangeAspect="1"/>
          </p:cNvPicPr>
          <p:nvPr/>
        </p:nvPicPr>
        <p:blipFill>
          <a:blip r:embed="rId9"/>
          <a:stretch>
            <a:fillRect/>
          </a:stretch>
        </p:blipFill>
        <p:spPr>
          <a:xfrm>
            <a:off x="7765082" y="5601070"/>
            <a:ext cx="254509" cy="202692"/>
          </a:xfrm>
          <a:prstGeom prst="rect">
            <a:avLst/>
          </a:prstGeom>
        </p:spPr>
      </p:pic>
    </p:spTree>
    <p:extLst>
      <p:ext uri="{BB962C8B-B14F-4D97-AF65-F5344CB8AC3E}">
        <p14:creationId xmlns:p14="http://schemas.microsoft.com/office/powerpoint/2010/main" val="212850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F3B745-3B5F-4FE0-97A9-D6173E35FB71}"/>
              </a:ext>
            </a:extLst>
          </p:cNvPr>
          <p:cNvPicPr>
            <a:picLocks noChangeAspect="1"/>
          </p:cNvPicPr>
          <p:nvPr/>
        </p:nvPicPr>
        <p:blipFill>
          <a:blip r:embed="rId2"/>
          <a:stretch>
            <a:fillRect/>
          </a:stretch>
        </p:blipFill>
        <p:spPr>
          <a:xfrm>
            <a:off x="6928863" y="4202182"/>
            <a:ext cx="3139259" cy="2046217"/>
          </a:xfrm>
          <a:prstGeom prst="rect">
            <a:avLst/>
          </a:prstGeom>
        </p:spPr>
      </p:pic>
      <p:sp>
        <p:nvSpPr>
          <p:cNvPr id="2" name="Title 1">
            <a:extLst>
              <a:ext uri="{FF2B5EF4-FFF2-40B4-BE49-F238E27FC236}">
                <a16:creationId xmlns:a16="http://schemas.microsoft.com/office/drawing/2014/main" id="{2C7683EE-7B94-4133-9C5D-C6DABC277913}"/>
              </a:ext>
            </a:extLst>
          </p:cNvPr>
          <p:cNvSpPr>
            <a:spLocks noGrp="1"/>
          </p:cNvSpPr>
          <p:nvPr>
            <p:ph type="title"/>
          </p:nvPr>
        </p:nvSpPr>
        <p:spPr/>
        <p:txBody>
          <a:bodyPr/>
          <a:lstStyle/>
          <a:p>
            <a:r>
              <a:rPr lang="en-US" dirty="0"/>
              <a:t>What is this density operator?</a:t>
            </a:r>
          </a:p>
        </p:txBody>
      </p:sp>
      <p:sp>
        <p:nvSpPr>
          <p:cNvPr id="3" name="Content Placeholder 2">
            <a:extLst>
              <a:ext uri="{FF2B5EF4-FFF2-40B4-BE49-F238E27FC236}">
                <a16:creationId xmlns:a16="http://schemas.microsoft.com/office/drawing/2014/main" id="{8A779296-4183-4D00-B0D1-99359338A491}"/>
              </a:ext>
            </a:extLst>
          </p:cNvPr>
          <p:cNvSpPr>
            <a:spLocks noGrp="1"/>
          </p:cNvSpPr>
          <p:nvPr>
            <p:ph idx="1"/>
          </p:nvPr>
        </p:nvSpPr>
        <p:spPr>
          <a:xfrm>
            <a:off x="1143000" y="2057399"/>
            <a:ext cx="9872871" cy="4634345"/>
          </a:xfrm>
        </p:spPr>
        <p:txBody>
          <a:bodyPr>
            <a:normAutofit/>
          </a:bodyPr>
          <a:lstStyle/>
          <a:p>
            <a:r>
              <a:rPr lang="en-US" dirty="0"/>
              <a:t>Pure state         has density operator                     which is a projection so for pure states           </a:t>
            </a:r>
          </a:p>
          <a:p>
            <a:r>
              <a:rPr lang="en-US" dirty="0"/>
              <a:t>If the state is not pure, we call it mixed; then</a:t>
            </a:r>
          </a:p>
          <a:p>
            <a:r>
              <a:rPr lang="en-US" dirty="0"/>
              <a:t>Set of density operators is convex: for any                 and density operators      and</a:t>
            </a:r>
            <a:br>
              <a:rPr lang="en-US" dirty="0"/>
            </a:br>
            <a:r>
              <a:rPr lang="en-US" dirty="0"/>
              <a:t>the operator</a:t>
            </a:r>
            <a:br>
              <a:rPr lang="en-US" dirty="0"/>
            </a:br>
            <a:br>
              <a:rPr lang="en-US" dirty="0"/>
            </a:br>
            <a:r>
              <a:rPr lang="en-US" dirty="0"/>
              <a:t>is a density operator </a:t>
            </a:r>
          </a:p>
        </p:txBody>
      </p:sp>
      <p:pic>
        <p:nvPicPr>
          <p:cNvPr id="4" name="Picture 3">
            <a:extLst>
              <a:ext uri="{FF2B5EF4-FFF2-40B4-BE49-F238E27FC236}">
                <a16:creationId xmlns:a16="http://schemas.microsoft.com/office/drawing/2014/main" id="{212E0EE0-0105-463F-AA3C-C0BEAACC30D8}"/>
              </a:ext>
            </a:extLst>
          </p:cNvPr>
          <p:cNvPicPr>
            <a:picLocks noChangeAspect="1"/>
          </p:cNvPicPr>
          <p:nvPr/>
        </p:nvPicPr>
        <p:blipFill>
          <a:blip r:embed="rId3"/>
          <a:stretch>
            <a:fillRect/>
          </a:stretch>
        </p:blipFill>
        <p:spPr>
          <a:xfrm>
            <a:off x="2813371" y="2112621"/>
            <a:ext cx="330709" cy="254509"/>
          </a:xfrm>
          <a:prstGeom prst="rect">
            <a:avLst/>
          </a:prstGeom>
        </p:spPr>
      </p:pic>
      <p:pic>
        <p:nvPicPr>
          <p:cNvPr id="6" name="Picture 5">
            <a:extLst>
              <a:ext uri="{FF2B5EF4-FFF2-40B4-BE49-F238E27FC236}">
                <a16:creationId xmlns:a16="http://schemas.microsoft.com/office/drawing/2014/main" id="{9B8169BB-6B01-483D-A98E-ABB8BD97370C}"/>
              </a:ext>
            </a:extLst>
          </p:cNvPr>
          <p:cNvPicPr>
            <a:picLocks noChangeAspect="1"/>
          </p:cNvPicPr>
          <p:nvPr/>
        </p:nvPicPr>
        <p:blipFill>
          <a:blip r:embed="rId4"/>
          <a:stretch>
            <a:fillRect/>
          </a:stretch>
        </p:blipFill>
        <p:spPr>
          <a:xfrm>
            <a:off x="5823961" y="2145573"/>
            <a:ext cx="1104902" cy="254509"/>
          </a:xfrm>
          <a:prstGeom prst="rect">
            <a:avLst/>
          </a:prstGeom>
        </p:spPr>
      </p:pic>
      <p:pic>
        <p:nvPicPr>
          <p:cNvPr id="9" name="Picture 8">
            <a:extLst>
              <a:ext uri="{FF2B5EF4-FFF2-40B4-BE49-F238E27FC236}">
                <a16:creationId xmlns:a16="http://schemas.microsoft.com/office/drawing/2014/main" id="{58E911E3-1DFF-45AB-B265-322D8B42ED9D}"/>
              </a:ext>
            </a:extLst>
          </p:cNvPr>
          <p:cNvPicPr>
            <a:picLocks noChangeAspect="1"/>
          </p:cNvPicPr>
          <p:nvPr/>
        </p:nvPicPr>
        <p:blipFill>
          <a:blip r:embed="rId5"/>
          <a:stretch>
            <a:fillRect/>
          </a:stretch>
        </p:blipFill>
        <p:spPr>
          <a:xfrm>
            <a:off x="2241823" y="2376113"/>
            <a:ext cx="697993" cy="316993"/>
          </a:xfrm>
          <a:prstGeom prst="rect">
            <a:avLst/>
          </a:prstGeom>
        </p:spPr>
      </p:pic>
      <p:pic>
        <p:nvPicPr>
          <p:cNvPr id="10" name="Picture 9">
            <a:extLst>
              <a:ext uri="{FF2B5EF4-FFF2-40B4-BE49-F238E27FC236}">
                <a16:creationId xmlns:a16="http://schemas.microsoft.com/office/drawing/2014/main" id="{EF664DE2-3454-40E9-A7F3-0E5ABCD3E0B6}"/>
              </a:ext>
            </a:extLst>
          </p:cNvPr>
          <p:cNvPicPr>
            <a:picLocks noChangeAspect="1"/>
          </p:cNvPicPr>
          <p:nvPr/>
        </p:nvPicPr>
        <p:blipFill>
          <a:blip r:embed="rId6"/>
          <a:stretch>
            <a:fillRect/>
          </a:stretch>
        </p:blipFill>
        <p:spPr>
          <a:xfrm>
            <a:off x="6825535" y="2859006"/>
            <a:ext cx="1066802" cy="316993"/>
          </a:xfrm>
          <a:prstGeom prst="rect">
            <a:avLst/>
          </a:prstGeom>
        </p:spPr>
      </p:pic>
      <p:pic>
        <p:nvPicPr>
          <p:cNvPr id="11" name="Picture 10">
            <a:extLst>
              <a:ext uri="{FF2B5EF4-FFF2-40B4-BE49-F238E27FC236}">
                <a16:creationId xmlns:a16="http://schemas.microsoft.com/office/drawing/2014/main" id="{5DEAC6DF-ECAC-4A51-B796-D7653BAC928E}"/>
              </a:ext>
            </a:extLst>
          </p:cNvPr>
          <p:cNvPicPr>
            <a:picLocks noChangeAspect="1"/>
          </p:cNvPicPr>
          <p:nvPr/>
        </p:nvPicPr>
        <p:blipFill>
          <a:blip r:embed="rId7"/>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4C4402E-5CDC-4C47-B97B-5EE2BE2377D6}"/>
              </a:ext>
            </a:extLst>
          </p:cNvPr>
          <p:cNvPicPr>
            <a:picLocks noChangeAspect="1"/>
          </p:cNvPicPr>
          <p:nvPr/>
        </p:nvPicPr>
        <p:blipFill>
          <a:blip r:embed="rId8"/>
          <a:stretch>
            <a:fillRect/>
          </a:stretch>
        </p:blipFill>
        <p:spPr>
          <a:xfrm>
            <a:off x="6471662" y="3401459"/>
            <a:ext cx="914402" cy="228600"/>
          </a:xfrm>
          <a:prstGeom prst="rect">
            <a:avLst/>
          </a:prstGeom>
        </p:spPr>
      </p:pic>
      <p:pic>
        <p:nvPicPr>
          <p:cNvPr id="13" name="Picture 12">
            <a:extLst>
              <a:ext uri="{FF2B5EF4-FFF2-40B4-BE49-F238E27FC236}">
                <a16:creationId xmlns:a16="http://schemas.microsoft.com/office/drawing/2014/main" id="{8974089B-8A34-4B85-8A8D-C6B3E58A53E5}"/>
              </a:ext>
            </a:extLst>
          </p:cNvPr>
          <p:cNvPicPr>
            <a:picLocks noChangeAspect="1"/>
          </p:cNvPicPr>
          <p:nvPr/>
        </p:nvPicPr>
        <p:blipFill>
          <a:blip r:embed="rId9"/>
          <a:stretch>
            <a:fillRect/>
          </a:stretch>
        </p:blipFill>
        <p:spPr>
          <a:xfrm>
            <a:off x="10135712" y="3458093"/>
            <a:ext cx="240792" cy="202692"/>
          </a:xfrm>
          <a:prstGeom prst="rect">
            <a:avLst/>
          </a:prstGeom>
        </p:spPr>
      </p:pic>
      <p:pic>
        <p:nvPicPr>
          <p:cNvPr id="14" name="Picture 13">
            <a:extLst>
              <a:ext uri="{FF2B5EF4-FFF2-40B4-BE49-F238E27FC236}">
                <a16:creationId xmlns:a16="http://schemas.microsoft.com/office/drawing/2014/main" id="{817FE059-EC3A-4C17-91E6-3281990CB28E}"/>
              </a:ext>
            </a:extLst>
          </p:cNvPr>
          <p:cNvPicPr>
            <a:picLocks noChangeAspect="1"/>
          </p:cNvPicPr>
          <p:nvPr/>
        </p:nvPicPr>
        <p:blipFill>
          <a:blip r:embed="rId10"/>
          <a:stretch>
            <a:fillRect/>
          </a:stretch>
        </p:blipFill>
        <p:spPr>
          <a:xfrm>
            <a:off x="11010594" y="3458093"/>
            <a:ext cx="254509" cy="202692"/>
          </a:xfrm>
          <a:prstGeom prst="rect">
            <a:avLst/>
          </a:prstGeom>
        </p:spPr>
      </p:pic>
      <p:pic>
        <p:nvPicPr>
          <p:cNvPr id="15" name="Picture 14">
            <a:extLst>
              <a:ext uri="{FF2B5EF4-FFF2-40B4-BE49-F238E27FC236}">
                <a16:creationId xmlns:a16="http://schemas.microsoft.com/office/drawing/2014/main" id="{A57D5427-42CF-4232-909C-3CF3AB72C9B1}"/>
              </a:ext>
            </a:extLst>
          </p:cNvPr>
          <p:cNvPicPr>
            <a:picLocks noChangeAspect="1"/>
          </p:cNvPicPr>
          <p:nvPr/>
        </p:nvPicPr>
        <p:blipFill>
          <a:blip r:embed="rId11"/>
          <a:stretch>
            <a:fillRect/>
          </a:stretch>
        </p:blipFill>
        <p:spPr>
          <a:xfrm>
            <a:off x="3144080" y="3873757"/>
            <a:ext cx="2121412" cy="254509"/>
          </a:xfrm>
          <a:prstGeom prst="rect">
            <a:avLst/>
          </a:prstGeom>
        </p:spPr>
      </p:pic>
      <p:pic>
        <p:nvPicPr>
          <p:cNvPr id="16" name="Picture 15">
            <a:extLst>
              <a:ext uri="{FF2B5EF4-FFF2-40B4-BE49-F238E27FC236}">
                <a16:creationId xmlns:a16="http://schemas.microsoft.com/office/drawing/2014/main" id="{773C578F-B306-4601-923B-8C1905C92735}"/>
              </a:ext>
            </a:extLst>
          </p:cNvPr>
          <p:cNvPicPr>
            <a:picLocks noChangeAspect="1"/>
          </p:cNvPicPr>
          <p:nvPr/>
        </p:nvPicPr>
        <p:blipFill>
          <a:blip r:embed="rId9"/>
          <a:stretch>
            <a:fillRect/>
          </a:stretch>
        </p:blipFill>
        <p:spPr>
          <a:xfrm>
            <a:off x="8710415" y="4720226"/>
            <a:ext cx="240792" cy="202692"/>
          </a:xfrm>
          <a:prstGeom prst="rect">
            <a:avLst/>
          </a:prstGeom>
        </p:spPr>
      </p:pic>
      <p:pic>
        <p:nvPicPr>
          <p:cNvPr id="17" name="Picture 16">
            <a:extLst>
              <a:ext uri="{FF2B5EF4-FFF2-40B4-BE49-F238E27FC236}">
                <a16:creationId xmlns:a16="http://schemas.microsoft.com/office/drawing/2014/main" id="{4D6A9761-CDF9-41F3-B530-4875F9D0088C}"/>
              </a:ext>
            </a:extLst>
          </p:cNvPr>
          <p:cNvPicPr>
            <a:picLocks noChangeAspect="1"/>
          </p:cNvPicPr>
          <p:nvPr/>
        </p:nvPicPr>
        <p:blipFill>
          <a:blip r:embed="rId10"/>
          <a:stretch>
            <a:fillRect/>
          </a:stretch>
        </p:blipFill>
        <p:spPr>
          <a:xfrm>
            <a:off x="7765082" y="5601070"/>
            <a:ext cx="254509" cy="202692"/>
          </a:xfrm>
          <a:prstGeom prst="rect">
            <a:avLst/>
          </a:prstGeom>
        </p:spPr>
      </p:pic>
      <p:pic>
        <p:nvPicPr>
          <p:cNvPr id="5" name="Picture 4">
            <a:extLst>
              <a:ext uri="{FF2B5EF4-FFF2-40B4-BE49-F238E27FC236}">
                <a16:creationId xmlns:a16="http://schemas.microsoft.com/office/drawing/2014/main" id="{785C25F4-E08C-4184-AA9B-33269F630C7E}"/>
              </a:ext>
            </a:extLst>
          </p:cNvPr>
          <p:cNvPicPr>
            <a:picLocks noChangeAspect="1"/>
          </p:cNvPicPr>
          <p:nvPr/>
        </p:nvPicPr>
        <p:blipFill>
          <a:blip r:embed="rId12"/>
          <a:stretch>
            <a:fillRect/>
          </a:stretch>
        </p:blipFill>
        <p:spPr>
          <a:xfrm>
            <a:off x="9947726" y="5943598"/>
            <a:ext cx="240792" cy="304801"/>
          </a:xfrm>
          <a:prstGeom prst="rect">
            <a:avLst/>
          </a:prstGeom>
        </p:spPr>
      </p:pic>
      <p:pic>
        <p:nvPicPr>
          <p:cNvPr id="12" name="Picture 11">
            <a:extLst>
              <a:ext uri="{FF2B5EF4-FFF2-40B4-BE49-F238E27FC236}">
                <a16:creationId xmlns:a16="http://schemas.microsoft.com/office/drawing/2014/main" id="{C84F7B1C-B5E5-4055-82D1-A2D5F5D2CEEC}"/>
              </a:ext>
            </a:extLst>
          </p:cNvPr>
          <p:cNvPicPr>
            <a:picLocks noChangeAspect="1"/>
          </p:cNvPicPr>
          <p:nvPr/>
        </p:nvPicPr>
        <p:blipFill>
          <a:blip r:embed="rId13"/>
          <a:stretch>
            <a:fillRect/>
          </a:stretch>
        </p:blipFill>
        <p:spPr>
          <a:xfrm>
            <a:off x="10225242" y="4710460"/>
            <a:ext cx="254509" cy="304801"/>
          </a:xfrm>
          <a:prstGeom prst="rect">
            <a:avLst/>
          </a:prstGeom>
        </p:spPr>
      </p:pic>
    </p:spTree>
    <p:extLst>
      <p:ext uri="{BB962C8B-B14F-4D97-AF65-F5344CB8AC3E}">
        <p14:creationId xmlns:p14="http://schemas.microsoft.com/office/powerpoint/2010/main" val="69216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71C7C2-80C8-45D1-AB1C-58DA96D9AC96}"/>
              </a:ext>
            </a:extLst>
          </p:cNvPr>
          <p:cNvPicPr>
            <a:picLocks noChangeAspect="1"/>
          </p:cNvPicPr>
          <p:nvPr/>
        </p:nvPicPr>
        <p:blipFill>
          <a:blip r:embed="rId2"/>
          <a:stretch>
            <a:fillRect/>
          </a:stretch>
        </p:blipFill>
        <p:spPr>
          <a:xfrm>
            <a:off x="6928863" y="4205094"/>
            <a:ext cx="3118538" cy="2046217"/>
          </a:xfrm>
          <a:prstGeom prst="rect">
            <a:avLst/>
          </a:prstGeom>
        </p:spPr>
      </p:pic>
      <p:sp>
        <p:nvSpPr>
          <p:cNvPr id="2" name="Title 1">
            <a:extLst>
              <a:ext uri="{FF2B5EF4-FFF2-40B4-BE49-F238E27FC236}">
                <a16:creationId xmlns:a16="http://schemas.microsoft.com/office/drawing/2014/main" id="{2C7683EE-7B94-4133-9C5D-C6DABC277913}"/>
              </a:ext>
            </a:extLst>
          </p:cNvPr>
          <p:cNvSpPr>
            <a:spLocks noGrp="1"/>
          </p:cNvSpPr>
          <p:nvPr>
            <p:ph type="title"/>
          </p:nvPr>
        </p:nvSpPr>
        <p:spPr/>
        <p:txBody>
          <a:bodyPr/>
          <a:lstStyle/>
          <a:p>
            <a:r>
              <a:rPr lang="en-US" dirty="0"/>
              <a:t>What is this density operator?</a:t>
            </a:r>
          </a:p>
        </p:txBody>
      </p:sp>
      <p:sp>
        <p:nvSpPr>
          <p:cNvPr id="3" name="Content Placeholder 2">
            <a:extLst>
              <a:ext uri="{FF2B5EF4-FFF2-40B4-BE49-F238E27FC236}">
                <a16:creationId xmlns:a16="http://schemas.microsoft.com/office/drawing/2014/main" id="{8A779296-4183-4D00-B0D1-99359338A491}"/>
              </a:ext>
            </a:extLst>
          </p:cNvPr>
          <p:cNvSpPr>
            <a:spLocks noGrp="1"/>
          </p:cNvSpPr>
          <p:nvPr>
            <p:ph idx="1"/>
          </p:nvPr>
        </p:nvSpPr>
        <p:spPr>
          <a:xfrm>
            <a:off x="1143000" y="2057399"/>
            <a:ext cx="9872871" cy="4634345"/>
          </a:xfrm>
        </p:spPr>
        <p:txBody>
          <a:bodyPr>
            <a:normAutofit/>
          </a:bodyPr>
          <a:lstStyle/>
          <a:p>
            <a:r>
              <a:rPr lang="en-US" dirty="0"/>
              <a:t>Pure state         has density operator                     which is a projection so for pure states           </a:t>
            </a:r>
          </a:p>
          <a:p>
            <a:r>
              <a:rPr lang="en-US" dirty="0"/>
              <a:t>If the state is not pure, we call it mixed; then</a:t>
            </a:r>
          </a:p>
          <a:p>
            <a:r>
              <a:rPr lang="en-US" dirty="0"/>
              <a:t>Set of density operators is convex: for any                 and density operators      and</a:t>
            </a:r>
            <a:br>
              <a:rPr lang="en-US" dirty="0"/>
            </a:br>
            <a:r>
              <a:rPr lang="en-US" dirty="0"/>
              <a:t>the operator</a:t>
            </a:r>
            <a:br>
              <a:rPr lang="en-US" dirty="0"/>
            </a:br>
            <a:br>
              <a:rPr lang="en-US" dirty="0"/>
            </a:br>
            <a:r>
              <a:rPr lang="en-US" dirty="0"/>
              <a:t>is a density operator </a:t>
            </a:r>
          </a:p>
        </p:txBody>
      </p:sp>
      <p:pic>
        <p:nvPicPr>
          <p:cNvPr id="4" name="Picture 3">
            <a:extLst>
              <a:ext uri="{FF2B5EF4-FFF2-40B4-BE49-F238E27FC236}">
                <a16:creationId xmlns:a16="http://schemas.microsoft.com/office/drawing/2014/main" id="{212E0EE0-0105-463F-AA3C-C0BEAACC30D8}"/>
              </a:ext>
            </a:extLst>
          </p:cNvPr>
          <p:cNvPicPr>
            <a:picLocks noChangeAspect="1"/>
          </p:cNvPicPr>
          <p:nvPr/>
        </p:nvPicPr>
        <p:blipFill>
          <a:blip r:embed="rId3"/>
          <a:stretch>
            <a:fillRect/>
          </a:stretch>
        </p:blipFill>
        <p:spPr>
          <a:xfrm>
            <a:off x="2813371" y="2112621"/>
            <a:ext cx="330709" cy="254509"/>
          </a:xfrm>
          <a:prstGeom prst="rect">
            <a:avLst/>
          </a:prstGeom>
        </p:spPr>
      </p:pic>
      <p:pic>
        <p:nvPicPr>
          <p:cNvPr id="6" name="Picture 5">
            <a:extLst>
              <a:ext uri="{FF2B5EF4-FFF2-40B4-BE49-F238E27FC236}">
                <a16:creationId xmlns:a16="http://schemas.microsoft.com/office/drawing/2014/main" id="{9B8169BB-6B01-483D-A98E-ABB8BD97370C}"/>
              </a:ext>
            </a:extLst>
          </p:cNvPr>
          <p:cNvPicPr>
            <a:picLocks noChangeAspect="1"/>
          </p:cNvPicPr>
          <p:nvPr/>
        </p:nvPicPr>
        <p:blipFill>
          <a:blip r:embed="rId4"/>
          <a:stretch>
            <a:fillRect/>
          </a:stretch>
        </p:blipFill>
        <p:spPr>
          <a:xfrm>
            <a:off x="5823961" y="2145573"/>
            <a:ext cx="1104902" cy="254509"/>
          </a:xfrm>
          <a:prstGeom prst="rect">
            <a:avLst/>
          </a:prstGeom>
        </p:spPr>
      </p:pic>
      <p:pic>
        <p:nvPicPr>
          <p:cNvPr id="9" name="Picture 8">
            <a:extLst>
              <a:ext uri="{FF2B5EF4-FFF2-40B4-BE49-F238E27FC236}">
                <a16:creationId xmlns:a16="http://schemas.microsoft.com/office/drawing/2014/main" id="{58E911E3-1DFF-45AB-B265-322D8B42ED9D}"/>
              </a:ext>
            </a:extLst>
          </p:cNvPr>
          <p:cNvPicPr>
            <a:picLocks noChangeAspect="1"/>
          </p:cNvPicPr>
          <p:nvPr/>
        </p:nvPicPr>
        <p:blipFill>
          <a:blip r:embed="rId5"/>
          <a:stretch>
            <a:fillRect/>
          </a:stretch>
        </p:blipFill>
        <p:spPr>
          <a:xfrm>
            <a:off x="2241823" y="2376113"/>
            <a:ext cx="697993" cy="316993"/>
          </a:xfrm>
          <a:prstGeom prst="rect">
            <a:avLst/>
          </a:prstGeom>
        </p:spPr>
      </p:pic>
      <p:pic>
        <p:nvPicPr>
          <p:cNvPr id="10" name="Picture 9">
            <a:extLst>
              <a:ext uri="{FF2B5EF4-FFF2-40B4-BE49-F238E27FC236}">
                <a16:creationId xmlns:a16="http://schemas.microsoft.com/office/drawing/2014/main" id="{EF664DE2-3454-40E9-A7F3-0E5ABCD3E0B6}"/>
              </a:ext>
            </a:extLst>
          </p:cNvPr>
          <p:cNvPicPr>
            <a:picLocks noChangeAspect="1"/>
          </p:cNvPicPr>
          <p:nvPr/>
        </p:nvPicPr>
        <p:blipFill>
          <a:blip r:embed="rId6"/>
          <a:stretch>
            <a:fillRect/>
          </a:stretch>
        </p:blipFill>
        <p:spPr>
          <a:xfrm>
            <a:off x="6825535" y="2859006"/>
            <a:ext cx="1066802" cy="316993"/>
          </a:xfrm>
          <a:prstGeom prst="rect">
            <a:avLst/>
          </a:prstGeom>
        </p:spPr>
      </p:pic>
      <p:pic>
        <p:nvPicPr>
          <p:cNvPr id="11" name="Picture 10">
            <a:extLst>
              <a:ext uri="{FF2B5EF4-FFF2-40B4-BE49-F238E27FC236}">
                <a16:creationId xmlns:a16="http://schemas.microsoft.com/office/drawing/2014/main" id="{5DEAC6DF-ECAC-4A51-B796-D7653BAC928E}"/>
              </a:ext>
            </a:extLst>
          </p:cNvPr>
          <p:cNvPicPr>
            <a:picLocks noChangeAspect="1"/>
          </p:cNvPicPr>
          <p:nvPr/>
        </p:nvPicPr>
        <p:blipFill>
          <a:blip r:embed="rId7"/>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4C4402E-5CDC-4C47-B97B-5EE2BE2377D6}"/>
              </a:ext>
            </a:extLst>
          </p:cNvPr>
          <p:cNvPicPr>
            <a:picLocks noChangeAspect="1"/>
          </p:cNvPicPr>
          <p:nvPr/>
        </p:nvPicPr>
        <p:blipFill>
          <a:blip r:embed="rId8"/>
          <a:stretch>
            <a:fillRect/>
          </a:stretch>
        </p:blipFill>
        <p:spPr>
          <a:xfrm>
            <a:off x="6471662" y="3401459"/>
            <a:ext cx="914402" cy="228600"/>
          </a:xfrm>
          <a:prstGeom prst="rect">
            <a:avLst/>
          </a:prstGeom>
        </p:spPr>
      </p:pic>
      <p:pic>
        <p:nvPicPr>
          <p:cNvPr id="13" name="Picture 12">
            <a:extLst>
              <a:ext uri="{FF2B5EF4-FFF2-40B4-BE49-F238E27FC236}">
                <a16:creationId xmlns:a16="http://schemas.microsoft.com/office/drawing/2014/main" id="{8974089B-8A34-4B85-8A8D-C6B3E58A53E5}"/>
              </a:ext>
            </a:extLst>
          </p:cNvPr>
          <p:cNvPicPr>
            <a:picLocks noChangeAspect="1"/>
          </p:cNvPicPr>
          <p:nvPr/>
        </p:nvPicPr>
        <p:blipFill>
          <a:blip r:embed="rId9"/>
          <a:stretch>
            <a:fillRect/>
          </a:stretch>
        </p:blipFill>
        <p:spPr>
          <a:xfrm>
            <a:off x="10135712" y="3458093"/>
            <a:ext cx="240792" cy="202692"/>
          </a:xfrm>
          <a:prstGeom prst="rect">
            <a:avLst/>
          </a:prstGeom>
        </p:spPr>
      </p:pic>
      <p:pic>
        <p:nvPicPr>
          <p:cNvPr id="14" name="Picture 13">
            <a:extLst>
              <a:ext uri="{FF2B5EF4-FFF2-40B4-BE49-F238E27FC236}">
                <a16:creationId xmlns:a16="http://schemas.microsoft.com/office/drawing/2014/main" id="{817FE059-EC3A-4C17-91E6-3281990CB28E}"/>
              </a:ext>
            </a:extLst>
          </p:cNvPr>
          <p:cNvPicPr>
            <a:picLocks noChangeAspect="1"/>
          </p:cNvPicPr>
          <p:nvPr/>
        </p:nvPicPr>
        <p:blipFill>
          <a:blip r:embed="rId10"/>
          <a:stretch>
            <a:fillRect/>
          </a:stretch>
        </p:blipFill>
        <p:spPr>
          <a:xfrm>
            <a:off x="11010594" y="3458093"/>
            <a:ext cx="254509" cy="202692"/>
          </a:xfrm>
          <a:prstGeom prst="rect">
            <a:avLst/>
          </a:prstGeom>
        </p:spPr>
      </p:pic>
      <p:pic>
        <p:nvPicPr>
          <p:cNvPr id="15" name="Picture 14">
            <a:extLst>
              <a:ext uri="{FF2B5EF4-FFF2-40B4-BE49-F238E27FC236}">
                <a16:creationId xmlns:a16="http://schemas.microsoft.com/office/drawing/2014/main" id="{A57D5427-42CF-4232-909C-3CF3AB72C9B1}"/>
              </a:ext>
            </a:extLst>
          </p:cNvPr>
          <p:cNvPicPr>
            <a:picLocks noChangeAspect="1"/>
          </p:cNvPicPr>
          <p:nvPr/>
        </p:nvPicPr>
        <p:blipFill>
          <a:blip r:embed="rId11"/>
          <a:stretch>
            <a:fillRect/>
          </a:stretch>
        </p:blipFill>
        <p:spPr>
          <a:xfrm>
            <a:off x="3144080" y="3873757"/>
            <a:ext cx="2121412" cy="254509"/>
          </a:xfrm>
          <a:prstGeom prst="rect">
            <a:avLst/>
          </a:prstGeom>
        </p:spPr>
      </p:pic>
      <p:pic>
        <p:nvPicPr>
          <p:cNvPr id="16" name="Picture 15">
            <a:extLst>
              <a:ext uri="{FF2B5EF4-FFF2-40B4-BE49-F238E27FC236}">
                <a16:creationId xmlns:a16="http://schemas.microsoft.com/office/drawing/2014/main" id="{607AC1C8-0BD3-4345-AE75-CAD481D3E016}"/>
              </a:ext>
            </a:extLst>
          </p:cNvPr>
          <p:cNvPicPr>
            <a:picLocks noChangeAspect="1"/>
          </p:cNvPicPr>
          <p:nvPr/>
        </p:nvPicPr>
        <p:blipFill>
          <a:blip r:embed="rId9"/>
          <a:stretch>
            <a:fillRect/>
          </a:stretch>
        </p:blipFill>
        <p:spPr>
          <a:xfrm>
            <a:off x="8710415" y="4720226"/>
            <a:ext cx="240792" cy="202692"/>
          </a:xfrm>
          <a:prstGeom prst="rect">
            <a:avLst/>
          </a:prstGeom>
        </p:spPr>
      </p:pic>
      <p:pic>
        <p:nvPicPr>
          <p:cNvPr id="17" name="Picture 16">
            <a:extLst>
              <a:ext uri="{FF2B5EF4-FFF2-40B4-BE49-F238E27FC236}">
                <a16:creationId xmlns:a16="http://schemas.microsoft.com/office/drawing/2014/main" id="{427B2B5C-3851-468A-8F00-925154FB4ECF}"/>
              </a:ext>
            </a:extLst>
          </p:cNvPr>
          <p:cNvPicPr>
            <a:picLocks noChangeAspect="1"/>
          </p:cNvPicPr>
          <p:nvPr/>
        </p:nvPicPr>
        <p:blipFill>
          <a:blip r:embed="rId10"/>
          <a:stretch>
            <a:fillRect/>
          </a:stretch>
        </p:blipFill>
        <p:spPr>
          <a:xfrm>
            <a:off x="7765082" y="5601070"/>
            <a:ext cx="254509" cy="202692"/>
          </a:xfrm>
          <a:prstGeom prst="rect">
            <a:avLst/>
          </a:prstGeom>
        </p:spPr>
      </p:pic>
    </p:spTree>
    <p:extLst>
      <p:ext uri="{BB962C8B-B14F-4D97-AF65-F5344CB8AC3E}">
        <p14:creationId xmlns:p14="http://schemas.microsoft.com/office/powerpoint/2010/main" val="421159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44F8375-B0DA-47B2-8949-EFC933FCE78B}"/>
              </a:ext>
            </a:extLst>
          </p:cNvPr>
          <p:cNvGrpSpPr/>
          <p:nvPr/>
        </p:nvGrpSpPr>
        <p:grpSpPr>
          <a:xfrm>
            <a:off x="8989035" y="301925"/>
            <a:ext cx="2900042" cy="3127075"/>
            <a:chOff x="7289978" y="974122"/>
            <a:chExt cx="4582321" cy="4941052"/>
          </a:xfrm>
        </p:grpSpPr>
        <p:pic>
          <p:nvPicPr>
            <p:cNvPr id="24" name="Picture 23">
              <a:extLst>
                <a:ext uri="{FF2B5EF4-FFF2-40B4-BE49-F238E27FC236}">
                  <a16:creationId xmlns:a16="http://schemas.microsoft.com/office/drawing/2014/main" id="{3E471D35-E51D-4964-A855-C4117F2ED4F0}"/>
                </a:ext>
              </a:extLst>
            </p:cNvPr>
            <p:cNvPicPr>
              <a:picLocks noChangeAspect="1"/>
            </p:cNvPicPr>
            <p:nvPr/>
          </p:nvPicPr>
          <p:blipFill>
            <a:blip r:embed="rId2"/>
            <a:stretch>
              <a:fillRect/>
            </a:stretch>
          </p:blipFill>
          <p:spPr>
            <a:xfrm>
              <a:off x="7611283" y="974122"/>
              <a:ext cx="4114800" cy="4941052"/>
            </a:xfrm>
            <a:prstGeom prst="rect">
              <a:avLst/>
            </a:prstGeom>
          </p:spPr>
        </p:pic>
        <p:pic>
          <p:nvPicPr>
            <p:cNvPr id="25" name="Picture 24">
              <a:extLst>
                <a:ext uri="{FF2B5EF4-FFF2-40B4-BE49-F238E27FC236}">
                  <a16:creationId xmlns:a16="http://schemas.microsoft.com/office/drawing/2014/main" id="{FD06DF96-D886-4A49-99F2-800800B57DD1}"/>
                </a:ext>
              </a:extLst>
            </p:cNvPr>
            <p:cNvPicPr>
              <a:picLocks noChangeAspect="1"/>
            </p:cNvPicPr>
            <p:nvPr/>
          </p:nvPicPr>
          <p:blipFill>
            <a:blip r:embed="rId3"/>
            <a:stretch>
              <a:fillRect/>
            </a:stretch>
          </p:blipFill>
          <p:spPr>
            <a:xfrm>
              <a:off x="11655979" y="4235850"/>
              <a:ext cx="140208" cy="140208"/>
            </a:xfrm>
            <a:prstGeom prst="rect">
              <a:avLst/>
            </a:prstGeom>
          </p:spPr>
        </p:pic>
        <p:pic>
          <p:nvPicPr>
            <p:cNvPr id="26" name="Picture 25">
              <a:extLst>
                <a:ext uri="{FF2B5EF4-FFF2-40B4-BE49-F238E27FC236}">
                  <a16:creationId xmlns:a16="http://schemas.microsoft.com/office/drawing/2014/main" id="{0E39E8C0-09EA-46DC-9709-0FE2E862576D}"/>
                </a:ext>
              </a:extLst>
            </p:cNvPr>
            <p:cNvPicPr>
              <a:picLocks noChangeAspect="1"/>
            </p:cNvPicPr>
            <p:nvPr/>
          </p:nvPicPr>
          <p:blipFill>
            <a:blip r:embed="rId4"/>
            <a:stretch>
              <a:fillRect/>
            </a:stretch>
          </p:blipFill>
          <p:spPr>
            <a:xfrm>
              <a:off x="10415877" y="2812755"/>
              <a:ext cx="152400" cy="202692"/>
            </a:xfrm>
            <a:prstGeom prst="rect">
              <a:avLst/>
            </a:prstGeom>
          </p:spPr>
        </p:pic>
        <p:pic>
          <p:nvPicPr>
            <p:cNvPr id="27" name="Picture 26">
              <a:extLst>
                <a:ext uri="{FF2B5EF4-FFF2-40B4-BE49-F238E27FC236}">
                  <a16:creationId xmlns:a16="http://schemas.microsoft.com/office/drawing/2014/main" id="{88279943-FA65-4E86-BDC9-8F749C318A83}"/>
                </a:ext>
              </a:extLst>
            </p:cNvPr>
            <p:cNvPicPr>
              <a:picLocks noChangeAspect="1"/>
            </p:cNvPicPr>
            <p:nvPr/>
          </p:nvPicPr>
          <p:blipFill>
            <a:blip r:embed="rId5"/>
            <a:stretch>
              <a:fillRect/>
            </a:stretch>
          </p:blipFill>
          <p:spPr>
            <a:xfrm>
              <a:off x="9461754" y="1287780"/>
              <a:ext cx="126492" cy="140208"/>
            </a:xfrm>
            <a:prstGeom prst="rect">
              <a:avLst/>
            </a:prstGeom>
          </p:spPr>
        </p:pic>
        <p:pic>
          <p:nvPicPr>
            <p:cNvPr id="28" name="Picture 27">
              <a:extLst>
                <a:ext uri="{FF2B5EF4-FFF2-40B4-BE49-F238E27FC236}">
                  <a16:creationId xmlns:a16="http://schemas.microsoft.com/office/drawing/2014/main" id="{ABF36680-C078-40C4-9F28-BFE64AE91266}"/>
                </a:ext>
              </a:extLst>
            </p:cNvPr>
            <p:cNvPicPr>
              <a:picLocks noChangeAspect="1"/>
            </p:cNvPicPr>
            <p:nvPr/>
          </p:nvPicPr>
          <p:blipFill>
            <a:blip r:embed="rId6"/>
            <a:stretch>
              <a:fillRect/>
            </a:stretch>
          </p:blipFill>
          <p:spPr>
            <a:xfrm>
              <a:off x="9668683" y="1468374"/>
              <a:ext cx="254509" cy="228600"/>
            </a:xfrm>
            <a:prstGeom prst="rect">
              <a:avLst/>
            </a:prstGeom>
          </p:spPr>
        </p:pic>
        <p:pic>
          <p:nvPicPr>
            <p:cNvPr id="29" name="Picture 28">
              <a:extLst>
                <a:ext uri="{FF2B5EF4-FFF2-40B4-BE49-F238E27FC236}">
                  <a16:creationId xmlns:a16="http://schemas.microsoft.com/office/drawing/2014/main" id="{833ED303-D580-4891-A693-0C7DCC1BC73A}"/>
                </a:ext>
              </a:extLst>
            </p:cNvPr>
            <p:cNvPicPr>
              <a:picLocks noChangeAspect="1"/>
            </p:cNvPicPr>
            <p:nvPr/>
          </p:nvPicPr>
          <p:blipFill>
            <a:blip r:embed="rId7"/>
            <a:stretch>
              <a:fillRect/>
            </a:stretch>
          </p:blipFill>
          <p:spPr>
            <a:xfrm>
              <a:off x="9644438" y="5404775"/>
              <a:ext cx="254509" cy="228600"/>
            </a:xfrm>
            <a:prstGeom prst="rect">
              <a:avLst/>
            </a:prstGeom>
          </p:spPr>
        </p:pic>
        <p:pic>
          <p:nvPicPr>
            <p:cNvPr id="30" name="Picture 29">
              <a:extLst>
                <a:ext uri="{FF2B5EF4-FFF2-40B4-BE49-F238E27FC236}">
                  <a16:creationId xmlns:a16="http://schemas.microsoft.com/office/drawing/2014/main" id="{480297B2-0543-4C15-91EE-35B36E53EA28}"/>
                </a:ext>
              </a:extLst>
            </p:cNvPr>
            <p:cNvPicPr>
              <a:picLocks noChangeAspect="1"/>
            </p:cNvPicPr>
            <p:nvPr/>
          </p:nvPicPr>
          <p:blipFill>
            <a:blip r:embed="rId8"/>
            <a:stretch>
              <a:fillRect/>
            </a:stretch>
          </p:blipFill>
          <p:spPr>
            <a:xfrm>
              <a:off x="11567498" y="3681600"/>
              <a:ext cx="304801" cy="228600"/>
            </a:xfrm>
            <a:prstGeom prst="rect">
              <a:avLst/>
            </a:prstGeom>
          </p:spPr>
        </p:pic>
        <p:pic>
          <p:nvPicPr>
            <p:cNvPr id="31" name="Picture 30">
              <a:extLst>
                <a:ext uri="{FF2B5EF4-FFF2-40B4-BE49-F238E27FC236}">
                  <a16:creationId xmlns:a16="http://schemas.microsoft.com/office/drawing/2014/main" id="{635B0F11-1483-4036-81BB-F6D4A27E02CF}"/>
                </a:ext>
              </a:extLst>
            </p:cNvPr>
            <p:cNvPicPr>
              <a:picLocks noChangeAspect="1"/>
            </p:cNvPicPr>
            <p:nvPr/>
          </p:nvPicPr>
          <p:blipFill>
            <a:blip r:embed="rId9"/>
            <a:stretch>
              <a:fillRect/>
            </a:stretch>
          </p:blipFill>
          <p:spPr>
            <a:xfrm>
              <a:off x="7289978" y="3075022"/>
              <a:ext cx="304801" cy="228600"/>
            </a:xfrm>
            <a:prstGeom prst="rect">
              <a:avLst/>
            </a:prstGeom>
          </p:spPr>
        </p:pic>
      </p:grpSp>
      <p:sp>
        <p:nvSpPr>
          <p:cNvPr id="2" name="Title 1">
            <a:extLst>
              <a:ext uri="{FF2B5EF4-FFF2-40B4-BE49-F238E27FC236}">
                <a16:creationId xmlns:a16="http://schemas.microsoft.com/office/drawing/2014/main" id="{2C7683EE-7B94-4133-9C5D-C6DABC277913}"/>
              </a:ext>
            </a:extLst>
          </p:cNvPr>
          <p:cNvSpPr>
            <a:spLocks noGrp="1"/>
          </p:cNvSpPr>
          <p:nvPr>
            <p:ph type="title"/>
          </p:nvPr>
        </p:nvSpPr>
        <p:spPr/>
        <p:txBody>
          <a:bodyPr/>
          <a:lstStyle/>
          <a:p>
            <a:r>
              <a:rPr lang="en-US" dirty="0"/>
              <a:t>What is this density operator?</a:t>
            </a:r>
          </a:p>
        </p:txBody>
      </p:sp>
      <p:sp>
        <p:nvSpPr>
          <p:cNvPr id="3" name="Content Placeholder 2">
            <a:extLst>
              <a:ext uri="{FF2B5EF4-FFF2-40B4-BE49-F238E27FC236}">
                <a16:creationId xmlns:a16="http://schemas.microsoft.com/office/drawing/2014/main" id="{8A779296-4183-4D00-B0D1-99359338A491}"/>
              </a:ext>
            </a:extLst>
          </p:cNvPr>
          <p:cNvSpPr>
            <a:spLocks noGrp="1"/>
          </p:cNvSpPr>
          <p:nvPr>
            <p:ph idx="1"/>
          </p:nvPr>
        </p:nvSpPr>
        <p:spPr>
          <a:xfrm>
            <a:off x="1143000" y="2057399"/>
            <a:ext cx="9872871" cy="4634345"/>
          </a:xfrm>
        </p:spPr>
        <p:txBody>
          <a:bodyPr>
            <a:normAutofit/>
          </a:bodyPr>
          <a:lstStyle/>
          <a:p>
            <a:r>
              <a:rPr lang="en-US" dirty="0"/>
              <a:t>The state                                      can be interpreted as a statistical</a:t>
            </a:r>
            <a:br>
              <a:rPr lang="en-US" dirty="0"/>
            </a:br>
            <a:br>
              <a:rPr lang="en-US" dirty="0"/>
            </a:br>
            <a:r>
              <a:rPr lang="en-US" dirty="0"/>
              <a:t>mixture of preparations of states       and       with equal probabilities</a:t>
            </a:r>
          </a:p>
          <a:p>
            <a:r>
              <a:rPr lang="en-US" dirty="0"/>
              <a:t>How is this different from state                                              ? </a:t>
            </a:r>
            <a:br>
              <a:rPr lang="en-US" dirty="0"/>
            </a:br>
            <a:br>
              <a:rPr lang="en-US" dirty="0"/>
            </a:br>
            <a:r>
              <a:rPr lang="en-US" dirty="0"/>
              <a:t>Eigenvectors of         are states         and         with eigenvalues       and so measurement of        will give outcome +1 with probability 1: </a:t>
            </a:r>
            <a:br>
              <a:rPr lang="en-US" dirty="0"/>
            </a:br>
            <a:r>
              <a:rPr lang="en-US" dirty="0"/>
              <a:t>  </a:t>
            </a:r>
          </a:p>
          <a:p>
            <a:r>
              <a:rPr lang="en-US" dirty="0"/>
              <a:t>Statistical mixture will give both outcomes with equal probabilities:</a:t>
            </a:r>
          </a:p>
          <a:p>
            <a:endParaRPr lang="en-US" dirty="0"/>
          </a:p>
          <a:p>
            <a:r>
              <a:rPr lang="en-US" dirty="0"/>
              <a:t>So the differences are measurable! Mixed states represent probabilistic influence in our description of the states stemming from our limited knowledge</a:t>
            </a:r>
          </a:p>
        </p:txBody>
      </p:sp>
      <p:pic>
        <p:nvPicPr>
          <p:cNvPr id="4" name="Picture 3">
            <a:extLst>
              <a:ext uri="{FF2B5EF4-FFF2-40B4-BE49-F238E27FC236}">
                <a16:creationId xmlns:a16="http://schemas.microsoft.com/office/drawing/2014/main" id="{D6AB20EE-1460-40A6-8DC5-FDA892AACD96}"/>
              </a:ext>
            </a:extLst>
          </p:cNvPr>
          <p:cNvPicPr>
            <a:picLocks noChangeAspect="1"/>
          </p:cNvPicPr>
          <p:nvPr/>
        </p:nvPicPr>
        <p:blipFill>
          <a:blip r:embed="rId10"/>
          <a:stretch>
            <a:fillRect/>
          </a:stretch>
        </p:blipFill>
        <p:spPr>
          <a:xfrm>
            <a:off x="2657570" y="1965960"/>
            <a:ext cx="2260097" cy="559309"/>
          </a:xfrm>
          <a:prstGeom prst="rect">
            <a:avLst/>
          </a:prstGeom>
        </p:spPr>
      </p:pic>
      <p:pic>
        <p:nvPicPr>
          <p:cNvPr id="5" name="Picture 4">
            <a:extLst>
              <a:ext uri="{FF2B5EF4-FFF2-40B4-BE49-F238E27FC236}">
                <a16:creationId xmlns:a16="http://schemas.microsoft.com/office/drawing/2014/main" id="{CA014819-F017-4B78-B257-9EB8366DAACA}"/>
              </a:ext>
            </a:extLst>
          </p:cNvPr>
          <p:cNvPicPr>
            <a:picLocks noChangeAspect="1"/>
          </p:cNvPicPr>
          <p:nvPr/>
        </p:nvPicPr>
        <p:blipFill>
          <a:blip r:embed="rId6"/>
          <a:stretch>
            <a:fillRect/>
          </a:stretch>
        </p:blipFill>
        <p:spPr>
          <a:xfrm>
            <a:off x="5393781" y="2757634"/>
            <a:ext cx="254509" cy="228600"/>
          </a:xfrm>
          <a:prstGeom prst="rect">
            <a:avLst/>
          </a:prstGeom>
        </p:spPr>
      </p:pic>
      <p:pic>
        <p:nvPicPr>
          <p:cNvPr id="6" name="Picture 5">
            <a:extLst>
              <a:ext uri="{FF2B5EF4-FFF2-40B4-BE49-F238E27FC236}">
                <a16:creationId xmlns:a16="http://schemas.microsoft.com/office/drawing/2014/main" id="{7761CE8F-2F6F-404F-A1B3-75FB54F71E83}"/>
              </a:ext>
            </a:extLst>
          </p:cNvPr>
          <p:cNvPicPr>
            <a:picLocks noChangeAspect="1"/>
          </p:cNvPicPr>
          <p:nvPr/>
        </p:nvPicPr>
        <p:blipFill>
          <a:blip r:embed="rId11"/>
          <a:stretch>
            <a:fillRect/>
          </a:stretch>
        </p:blipFill>
        <p:spPr>
          <a:xfrm>
            <a:off x="6327415" y="2757634"/>
            <a:ext cx="254509" cy="228600"/>
          </a:xfrm>
          <a:prstGeom prst="rect">
            <a:avLst/>
          </a:prstGeom>
        </p:spPr>
      </p:pic>
      <p:pic>
        <p:nvPicPr>
          <p:cNvPr id="7" name="Picture 6">
            <a:extLst>
              <a:ext uri="{FF2B5EF4-FFF2-40B4-BE49-F238E27FC236}">
                <a16:creationId xmlns:a16="http://schemas.microsoft.com/office/drawing/2014/main" id="{CF91B695-77C3-41BE-9E4D-4428E85F0078}"/>
              </a:ext>
            </a:extLst>
          </p:cNvPr>
          <p:cNvPicPr>
            <a:picLocks noChangeAspect="1"/>
          </p:cNvPicPr>
          <p:nvPr/>
        </p:nvPicPr>
        <p:blipFill>
          <a:blip r:embed="rId12"/>
          <a:stretch>
            <a:fillRect/>
          </a:stretch>
        </p:blipFill>
        <p:spPr>
          <a:xfrm>
            <a:off x="5306796" y="3046501"/>
            <a:ext cx="2845314" cy="621793"/>
          </a:xfrm>
          <a:prstGeom prst="rect">
            <a:avLst/>
          </a:prstGeom>
        </p:spPr>
      </p:pic>
      <p:pic>
        <p:nvPicPr>
          <p:cNvPr id="9" name="Picture 8">
            <a:extLst>
              <a:ext uri="{FF2B5EF4-FFF2-40B4-BE49-F238E27FC236}">
                <a16:creationId xmlns:a16="http://schemas.microsoft.com/office/drawing/2014/main" id="{254B741B-AB13-46BB-AC0F-1079A4777436}"/>
              </a:ext>
            </a:extLst>
          </p:cNvPr>
          <p:cNvPicPr>
            <a:picLocks noChangeAspect="1"/>
          </p:cNvPicPr>
          <p:nvPr/>
        </p:nvPicPr>
        <p:blipFill>
          <a:blip r:embed="rId13"/>
          <a:stretch>
            <a:fillRect/>
          </a:stretch>
        </p:blipFill>
        <p:spPr>
          <a:xfrm>
            <a:off x="2544034" y="4502174"/>
            <a:ext cx="4088900" cy="254509"/>
          </a:xfrm>
          <a:prstGeom prst="rect">
            <a:avLst/>
          </a:prstGeom>
        </p:spPr>
      </p:pic>
      <p:pic>
        <p:nvPicPr>
          <p:cNvPr id="10" name="Picture 9">
            <a:extLst>
              <a:ext uri="{FF2B5EF4-FFF2-40B4-BE49-F238E27FC236}">
                <a16:creationId xmlns:a16="http://schemas.microsoft.com/office/drawing/2014/main" id="{867D8577-21AD-4D58-845D-A2BF7EBA7022}"/>
              </a:ext>
            </a:extLst>
          </p:cNvPr>
          <p:cNvPicPr>
            <a:picLocks noChangeAspect="1"/>
          </p:cNvPicPr>
          <p:nvPr/>
        </p:nvPicPr>
        <p:blipFill>
          <a:blip r:embed="rId14"/>
          <a:stretch>
            <a:fillRect/>
          </a:stretch>
        </p:blipFill>
        <p:spPr>
          <a:xfrm>
            <a:off x="3437585" y="3883651"/>
            <a:ext cx="292609" cy="178308"/>
          </a:xfrm>
          <a:prstGeom prst="rect">
            <a:avLst/>
          </a:prstGeom>
        </p:spPr>
      </p:pic>
      <p:pic>
        <p:nvPicPr>
          <p:cNvPr id="11" name="Picture 10">
            <a:extLst>
              <a:ext uri="{FF2B5EF4-FFF2-40B4-BE49-F238E27FC236}">
                <a16:creationId xmlns:a16="http://schemas.microsoft.com/office/drawing/2014/main" id="{E14DB8FC-517D-48DC-9AE5-77C8231A8AE5}"/>
              </a:ext>
            </a:extLst>
          </p:cNvPr>
          <p:cNvPicPr>
            <a:picLocks noChangeAspect="1"/>
          </p:cNvPicPr>
          <p:nvPr/>
        </p:nvPicPr>
        <p:blipFill>
          <a:blip r:embed="rId15"/>
          <a:stretch>
            <a:fillRect/>
          </a:stretch>
        </p:blipFill>
        <p:spPr>
          <a:xfrm>
            <a:off x="5125786" y="3800524"/>
            <a:ext cx="304801" cy="228600"/>
          </a:xfrm>
          <a:prstGeom prst="rect">
            <a:avLst/>
          </a:prstGeom>
        </p:spPr>
      </p:pic>
      <p:pic>
        <p:nvPicPr>
          <p:cNvPr id="12" name="Picture 11">
            <a:extLst>
              <a:ext uri="{FF2B5EF4-FFF2-40B4-BE49-F238E27FC236}">
                <a16:creationId xmlns:a16="http://schemas.microsoft.com/office/drawing/2014/main" id="{E76F4197-F71B-40B2-9EA8-C05036C91825}"/>
              </a:ext>
            </a:extLst>
          </p:cNvPr>
          <p:cNvPicPr>
            <a:picLocks noChangeAspect="1"/>
          </p:cNvPicPr>
          <p:nvPr/>
        </p:nvPicPr>
        <p:blipFill>
          <a:blip r:embed="rId16"/>
          <a:stretch>
            <a:fillRect/>
          </a:stretch>
        </p:blipFill>
        <p:spPr>
          <a:xfrm>
            <a:off x="6259979" y="3800524"/>
            <a:ext cx="304801" cy="228600"/>
          </a:xfrm>
          <a:prstGeom prst="rect">
            <a:avLst/>
          </a:prstGeom>
        </p:spPr>
      </p:pic>
      <p:pic>
        <p:nvPicPr>
          <p:cNvPr id="13" name="Picture 12">
            <a:extLst>
              <a:ext uri="{FF2B5EF4-FFF2-40B4-BE49-F238E27FC236}">
                <a16:creationId xmlns:a16="http://schemas.microsoft.com/office/drawing/2014/main" id="{26DD12A9-AFEF-4358-9635-5F58847BF7FC}"/>
              </a:ext>
            </a:extLst>
          </p:cNvPr>
          <p:cNvPicPr>
            <a:picLocks noChangeAspect="1"/>
          </p:cNvPicPr>
          <p:nvPr/>
        </p:nvPicPr>
        <p:blipFill>
          <a:blip r:embed="rId17"/>
          <a:stretch>
            <a:fillRect/>
          </a:stretch>
        </p:blipFill>
        <p:spPr>
          <a:xfrm>
            <a:off x="8710142" y="3828233"/>
            <a:ext cx="278893" cy="190500"/>
          </a:xfrm>
          <a:prstGeom prst="rect">
            <a:avLst/>
          </a:prstGeom>
        </p:spPr>
      </p:pic>
      <p:pic>
        <p:nvPicPr>
          <p:cNvPr id="14" name="Picture 13">
            <a:extLst>
              <a:ext uri="{FF2B5EF4-FFF2-40B4-BE49-F238E27FC236}">
                <a16:creationId xmlns:a16="http://schemas.microsoft.com/office/drawing/2014/main" id="{D10B3CA3-74FD-4883-AEE8-B39E646B0D06}"/>
              </a:ext>
            </a:extLst>
          </p:cNvPr>
          <p:cNvPicPr>
            <a:picLocks noChangeAspect="1"/>
          </p:cNvPicPr>
          <p:nvPr/>
        </p:nvPicPr>
        <p:blipFill>
          <a:blip r:embed="rId15"/>
          <a:stretch>
            <a:fillRect/>
          </a:stretch>
        </p:blipFill>
        <p:spPr>
          <a:xfrm>
            <a:off x="3551695" y="4134221"/>
            <a:ext cx="304801" cy="228600"/>
          </a:xfrm>
          <a:prstGeom prst="rect">
            <a:avLst/>
          </a:prstGeom>
        </p:spPr>
      </p:pic>
      <p:pic>
        <p:nvPicPr>
          <p:cNvPr id="8" name="Picture 7">
            <a:extLst>
              <a:ext uri="{FF2B5EF4-FFF2-40B4-BE49-F238E27FC236}">
                <a16:creationId xmlns:a16="http://schemas.microsoft.com/office/drawing/2014/main" id="{382E031C-0D81-4650-A081-80C0983ECBE7}"/>
              </a:ext>
            </a:extLst>
          </p:cNvPr>
          <p:cNvPicPr>
            <a:picLocks noChangeAspect="1"/>
          </p:cNvPicPr>
          <p:nvPr/>
        </p:nvPicPr>
        <p:blipFill>
          <a:blip r:embed="rId18"/>
          <a:stretch>
            <a:fillRect/>
          </a:stretch>
        </p:blipFill>
        <p:spPr>
          <a:xfrm>
            <a:off x="2544034" y="5185691"/>
            <a:ext cx="6527305" cy="621793"/>
          </a:xfrm>
          <a:prstGeom prst="rect">
            <a:avLst/>
          </a:prstGeom>
        </p:spPr>
      </p:pic>
    </p:spTree>
    <p:extLst>
      <p:ext uri="{BB962C8B-B14F-4D97-AF65-F5344CB8AC3E}">
        <p14:creationId xmlns:p14="http://schemas.microsoft.com/office/powerpoint/2010/main" val="244557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3BA3A7-26E0-4330-8E6F-4BC2412CA8B5}"/>
              </a:ext>
            </a:extLst>
          </p:cNvPr>
          <p:cNvPicPr>
            <a:picLocks noChangeAspect="1"/>
          </p:cNvPicPr>
          <p:nvPr/>
        </p:nvPicPr>
        <p:blipFill>
          <a:blip r:embed="rId2"/>
          <a:stretch>
            <a:fillRect/>
          </a:stretch>
        </p:blipFill>
        <p:spPr>
          <a:xfrm>
            <a:off x="6812469" y="968569"/>
            <a:ext cx="4572000" cy="5490058"/>
          </a:xfrm>
          <a:prstGeom prst="rect">
            <a:avLst/>
          </a:prstGeom>
        </p:spPr>
      </p:pic>
      <p:sp>
        <p:nvSpPr>
          <p:cNvPr id="2" name="Title 1">
            <a:extLst>
              <a:ext uri="{FF2B5EF4-FFF2-40B4-BE49-F238E27FC236}">
                <a16:creationId xmlns:a16="http://schemas.microsoft.com/office/drawing/2014/main" id="{E99F211E-9CB8-42F5-89B7-7AE9CDDF70FA}"/>
              </a:ext>
            </a:extLst>
          </p:cNvPr>
          <p:cNvSpPr>
            <a:spLocks noGrp="1"/>
          </p:cNvSpPr>
          <p:nvPr>
            <p:ph type="title"/>
          </p:nvPr>
        </p:nvSpPr>
        <p:spPr/>
        <p:txBody>
          <a:bodyPr/>
          <a:lstStyle/>
          <a:p>
            <a:r>
              <a:rPr lang="en-US" dirty="0"/>
              <a:t>Qubit case – return of the Bloch ball</a:t>
            </a:r>
          </a:p>
        </p:txBody>
      </p:sp>
      <p:sp>
        <p:nvSpPr>
          <p:cNvPr id="3" name="Content Placeholder 2">
            <a:extLst>
              <a:ext uri="{FF2B5EF4-FFF2-40B4-BE49-F238E27FC236}">
                <a16:creationId xmlns:a16="http://schemas.microsoft.com/office/drawing/2014/main" id="{F53243CE-FA67-405B-AA29-7E73B04FC25D}"/>
              </a:ext>
            </a:extLst>
          </p:cNvPr>
          <p:cNvSpPr>
            <a:spLocks noGrp="1"/>
          </p:cNvSpPr>
          <p:nvPr>
            <p:ph idx="1"/>
          </p:nvPr>
        </p:nvSpPr>
        <p:spPr/>
        <p:txBody>
          <a:bodyPr/>
          <a:lstStyle/>
          <a:p>
            <a:r>
              <a:rPr lang="en-US" dirty="0"/>
              <a:t>We can compactly write</a:t>
            </a:r>
          </a:p>
          <a:p>
            <a:endParaRPr lang="en-US" dirty="0"/>
          </a:p>
          <a:p>
            <a:endParaRPr lang="en-US" dirty="0"/>
          </a:p>
          <a:p>
            <a:r>
              <a:rPr lang="en-US" dirty="0"/>
              <a:t>If our basis are states        and       ,</a:t>
            </a:r>
            <a:br>
              <a:rPr lang="en-US" dirty="0"/>
            </a:br>
            <a:r>
              <a:rPr lang="en-US" dirty="0"/>
              <a:t>probabilistic states lie on z-axis </a:t>
            </a:r>
          </a:p>
        </p:txBody>
      </p:sp>
      <p:pic>
        <p:nvPicPr>
          <p:cNvPr id="4" name="Picture 3">
            <a:extLst>
              <a:ext uri="{FF2B5EF4-FFF2-40B4-BE49-F238E27FC236}">
                <a16:creationId xmlns:a16="http://schemas.microsoft.com/office/drawing/2014/main" id="{A0868D4B-1B94-4C6D-AEE3-F4D2191A3624}"/>
              </a:ext>
            </a:extLst>
          </p:cNvPr>
          <p:cNvPicPr>
            <a:picLocks noChangeAspect="1"/>
          </p:cNvPicPr>
          <p:nvPr/>
        </p:nvPicPr>
        <p:blipFill>
          <a:blip r:embed="rId3"/>
          <a:stretch>
            <a:fillRect/>
          </a:stretch>
        </p:blipFill>
        <p:spPr>
          <a:xfrm>
            <a:off x="1736111" y="2473936"/>
            <a:ext cx="1612395" cy="559309"/>
          </a:xfrm>
          <a:prstGeom prst="rect">
            <a:avLst/>
          </a:prstGeom>
        </p:spPr>
      </p:pic>
      <p:pic>
        <p:nvPicPr>
          <p:cNvPr id="5" name="Picture 4">
            <a:extLst>
              <a:ext uri="{FF2B5EF4-FFF2-40B4-BE49-F238E27FC236}">
                <a16:creationId xmlns:a16="http://schemas.microsoft.com/office/drawing/2014/main" id="{FAB64B82-9BA8-48DD-9FEB-3EF585DC7193}"/>
              </a:ext>
            </a:extLst>
          </p:cNvPr>
          <p:cNvPicPr>
            <a:picLocks noChangeAspect="1"/>
          </p:cNvPicPr>
          <p:nvPr/>
        </p:nvPicPr>
        <p:blipFill>
          <a:blip r:embed="rId4"/>
          <a:stretch>
            <a:fillRect/>
          </a:stretch>
        </p:blipFill>
        <p:spPr>
          <a:xfrm>
            <a:off x="1736111" y="3208989"/>
            <a:ext cx="787910" cy="240792"/>
          </a:xfrm>
          <a:prstGeom prst="rect">
            <a:avLst/>
          </a:prstGeom>
        </p:spPr>
      </p:pic>
      <p:pic>
        <p:nvPicPr>
          <p:cNvPr id="6" name="Picture 5">
            <a:extLst>
              <a:ext uri="{FF2B5EF4-FFF2-40B4-BE49-F238E27FC236}">
                <a16:creationId xmlns:a16="http://schemas.microsoft.com/office/drawing/2014/main" id="{44FCC9B4-B4A9-4696-B75A-70E386AE1493}"/>
              </a:ext>
            </a:extLst>
          </p:cNvPr>
          <p:cNvPicPr>
            <a:picLocks noChangeAspect="1"/>
          </p:cNvPicPr>
          <p:nvPr/>
        </p:nvPicPr>
        <p:blipFill>
          <a:blip r:embed="rId5"/>
          <a:stretch>
            <a:fillRect/>
          </a:stretch>
        </p:blipFill>
        <p:spPr>
          <a:xfrm>
            <a:off x="4103532" y="3599298"/>
            <a:ext cx="254509" cy="228600"/>
          </a:xfrm>
          <a:prstGeom prst="rect">
            <a:avLst/>
          </a:prstGeom>
        </p:spPr>
      </p:pic>
      <p:pic>
        <p:nvPicPr>
          <p:cNvPr id="7" name="Picture 6">
            <a:extLst>
              <a:ext uri="{FF2B5EF4-FFF2-40B4-BE49-F238E27FC236}">
                <a16:creationId xmlns:a16="http://schemas.microsoft.com/office/drawing/2014/main" id="{4D0053E2-EB6B-4681-9FEE-F6C05E3DDB94}"/>
              </a:ext>
            </a:extLst>
          </p:cNvPr>
          <p:cNvPicPr>
            <a:picLocks noChangeAspect="1"/>
          </p:cNvPicPr>
          <p:nvPr/>
        </p:nvPicPr>
        <p:blipFill>
          <a:blip r:embed="rId6"/>
          <a:stretch>
            <a:fillRect/>
          </a:stretch>
        </p:blipFill>
        <p:spPr>
          <a:xfrm>
            <a:off x="5125024" y="3599298"/>
            <a:ext cx="254509" cy="228600"/>
          </a:xfrm>
          <a:prstGeom prst="rect">
            <a:avLst/>
          </a:prstGeom>
        </p:spPr>
      </p:pic>
      <p:pic>
        <p:nvPicPr>
          <p:cNvPr id="11" name="Picture 10">
            <a:extLst>
              <a:ext uri="{FF2B5EF4-FFF2-40B4-BE49-F238E27FC236}">
                <a16:creationId xmlns:a16="http://schemas.microsoft.com/office/drawing/2014/main" id="{B5787ACB-23FD-4830-A732-E4FC564C0E5E}"/>
              </a:ext>
            </a:extLst>
          </p:cNvPr>
          <p:cNvPicPr>
            <a:picLocks noChangeAspect="1"/>
          </p:cNvPicPr>
          <p:nvPr/>
        </p:nvPicPr>
        <p:blipFill>
          <a:blip r:embed="rId7"/>
          <a:stretch>
            <a:fillRect/>
          </a:stretch>
        </p:blipFill>
        <p:spPr>
          <a:xfrm>
            <a:off x="11439781" y="4445575"/>
            <a:ext cx="140208" cy="140208"/>
          </a:xfrm>
          <a:prstGeom prst="rect">
            <a:avLst/>
          </a:prstGeom>
        </p:spPr>
      </p:pic>
      <p:pic>
        <p:nvPicPr>
          <p:cNvPr id="12" name="Picture 11">
            <a:extLst>
              <a:ext uri="{FF2B5EF4-FFF2-40B4-BE49-F238E27FC236}">
                <a16:creationId xmlns:a16="http://schemas.microsoft.com/office/drawing/2014/main" id="{61386A43-1E5E-4BE5-8B84-41A9751997F5}"/>
              </a:ext>
            </a:extLst>
          </p:cNvPr>
          <p:cNvPicPr>
            <a:picLocks noChangeAspect="1"/>
          </p:cNvPicPr>
          <p:nvPr/>
        </p:nvPicPr>
        <p:blipFill>
          <a:blip r:embed="rId8"/>
          <a:stretch>
            <a:fillRect/>
          </a:stretch>
        </p:blipFill>
        <p:spPr>
          <a:xfrm>
            <a:off x="9820258" y="2931899"/>
            <a:ext cx="152400" cy="202692"/>
          </a:xfrm>
          <a:prstGeom prst="rect">
            <a:avLst/>
          </a:prstGeom>
        </p:spPr>
      </p:pic>
      <p:pic>
        <p:nvPicPr>
          <p:cNvPr id="13" name="Picture 12">
            <a:extLst>
              <a:ext uri="{FF2B5EF4-FFF2-40B4-BE49-F238E27FC236}">
                <a16:creationId xmlns:a16="http://schemas.microsoft.com/office/drawing/2014/main" id="{174F3A8D-2471-4B13-956B-D2BFA3179013}"/>
              </a:ext>
            </a:extLst>
          </p:cNvPr>
          <p:cNvPicPr>
            <a:picLocks noChangeAspect="1"/>
          </p:cNvPicPr>
          <p:nvPr/>
        </p:nvPicPr>
        <p:blipFill>
          <a:blip r:embed="rId9"/>
          <a:stretch>
            <a:fillRect/>
          </a:stretch>
        </p:blipFill>
        <p:spPr>
          <a:xfrm>
            <a:off x="9054385" y="1554565"/>
            <a:ext cx="126492" cy="140208"/>
          </a:xfrm>
          <a:prstGeom prst="rect">
            <a:avLst/>
          </a:prstGeom>
        </p:spPr>
      </p:pic>
      <p:pic>
        <p:nvPicPr>
          <p:cNvPr id="14" name="Picture 13">
            <a:extLst>
              <a:ext uri="{FF2B5EF4-FFF2-40B4-BE49-F238E27FC236}">
                <a16:creationId xmlns:a16="http://schemas.microsoft.com/office/drawing/2014/main" id="{47086BA0-2C2E-4BD6-A74A-D25A02C08B4B}"/>
              </a:ext>
            </a:extLst>
          </p:cNvPr>
          <p:cNvPicPr>
            <a:picLocks noChangeAspect="1"/>
          </p:cNvPicPr>
          <p:nvPr/>
        </p:nvPicPr>
        <p:blipFill>
          <a:blip r:embed="rId5"/>
          <a:stretch>
            <a:fillRect/>
          </a:stretch>
        </p:blipFill>
        <p:spPr>
          <a:xfrm>
            <a:off x="8561336" y="1651231"/>
            <a:ext cx="254509" cy="228600"/>
          </a:xfrm>
          <a:prstGeom prst="rect">
            <a:avLst/>
          </a:prstGeom>
        </p:spPr>
      </p:pic>
      <p:pic>
        <p:nvPicPr>
          <p:cNvPr id="15" name="Picture 14">
            <a:extLst>
              <a:ext uri="{FF2B5EF4-FFF2-40B4-BE49-F238E27FC236}">
                <a16:creationId xmlns:a16="http://schemas.microsoft.com/office/drawing/2014/main" id="{FED2D2D7-4950-4570-9FD0-749C48F5671F}"/>
              </a:ext>
            </a:extLst>
          </p:cNvPr>
          <p:cNvPicPr>
            <a:picLocks noChangeAspect="1"/>
          </p:cNvPicPr>
          <p:nvPr/>
        </p:nvPicPr>
        <p:blipFill>
          <a:blip r:embed="rId10"/>
          <a:stretch>
            <a:fillRect/>
          </a:stretch>
        </p:blipFill>
        <p:spPr>
          <a:xfrm>
            <a:off x="9053623" y="5907625"/>
            <a:ext cx="254509" cy="228600"/>
          </a:xfrm>
          <a:prstGeom prst="rect">
            <a:avLst/>
          </a:prstGeom>
        </p:spPr>
      </p:pic>
      <p:pic>
        <p:nvPicPr>
          <p:cNvPr id="16" name="Picture 15">
            <a:extLst>
              <a:ext uri="{FF2B5EF4-FFF2-40B4-BE49-F238E27FC236}">
                <a16:creationId xmlns:a16="http://schemas.microsoft.com/office/drawing/2014/main" id="{1848AE82-1B97-4230-810B-90A2A9AF6244}"/>
              </a:ext>
            </a:extLst>
          </p:cNvPr>
          <p:cNvPicPr>
            <a:picLocks noChangeAspect="1"/>
          </p:cNvPicPr>
          <p:nvPr/>
        </p:nvPicPr>
        <p:blipFill>
          <a:blip r:embed="rId11"/>
          <a:stretch>
            <a:fillRect/>
          </a:stretch>
        </p:blipFill>
        <p:spPr>
          <a:xfrm>
            <a:off x="11134980" y="3970969"/>
            <a:ext cx="304801" cy="228600"/>
          </a:xfrm>
          <a:prstGeom prst="rect">
            <a:avLst/>
          </a:prstGeom>
        </p:spPr>
      </p:pic>
      <p:pic>
        <p:nvPicPr>
          <p:cNvPr id="17" name="Picture 16">
            <a:extLst>
              <a:ext uri="{FF2B5EF4-FFF2-40B4-BE49-F238E27FC236}">
                <a16:creationId xmlns:a16="http://schemas.microsoft.com/office/drawing/2014/main" id="{FC9024BB-3CA6-41DC-9E5D-7DC759775ED7}"/>
              </a:ext>
            </a:extLst>
          </p:cNvPr>
          <p:cNvPicPr>
            <a:picLocks noChangeAspect="1"/>
          </p:cNvPicPr>
          <p:nvPr/>
        </p:nvPicPr>
        <p:blipFill>
          <a:blip r:embed="rId12"/>
          <a:stretch>
            <a:fillRect/>
          </a:stretch>
        </p:blipFill>
        <p:spPr>
          <a:xfrm>
            <a:off x="6540959" y="3314700"/>
            <a:ext cx="304801" cy="228600"/>
          </a:xfrm>
          <a:prstGeom prst="rect">
            <a:avLst/>
          </a:prstGeom>
        </p:spPr>
      </p:pic>
    </p:spTree>
    <p:extLst>
      <p:ext uri="{BB962C8B-B14F-4D97-AF65-F5344CB8AC3E}">
        <p14:creationId xmlns:p14="http://schemas.microsoft.com/office/powerpoint/2010/main" val="7938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197375-131C-46DD-847E-6E924390D808}"/>
              </a:ext>
            </a:extLst>
          </p:cNvPr>
          <p:cNvPicPr>
            <a:picLocks noChangeAspect="1"/>
          </p:cNvPicPr>
          <p:nvPr/>
        </p:nvPicPr>
        <p:blipFill>
          <a:blip r:embed="rId2"/>
          <a:stretch>
            <a:fillRect/>
          </a:stretch>
        </p:blipFill>
        <p:spPr>
          <a:xfrm>
            <a:off x="6812469" y="968569"/>
            <a:ext cx="4572000" cy="5490058"/>
          </a:xfrm>
          <a:prstGeom prst="rect">
            <a:avLst/>
          </a:prstGeom>
        </p:spPr>
      </p:pic>
      <p:sp>
        <p:nvSpPr>
          <p:cNvPr id="2" name="Title 1">
            <a:extLst>
              <a:ext uri="{FF2B5EF4-FFF2-40B4-BE49-F238E27FC236}">
                <a16:creationId xmlns:a16="http://schemas.microsoft.com/office/drawing/2014/main" id="{E99F211E-9CB8-42F5-89B7-7AE9CDDF70FA}"/>
              </a:ext>
            </a:extLst>
          </p:cNvPr>
          <p:cNvSpPr>
            <a:spLocks noGrp="1"/>
          </p:cNvSpPr>
          <p:nvPr>
            <p:ph type="title"/>
          </p:nvPr>
        </p:nvSpPr>
        <p:spPr/>
        <p:txBody>
          <a:bodyPr/>
          <a:lstStyle/>
          <a:p>
            <a:r>
              <a:rPr lang="en-US" dirty="0"/>
              <a:t>Qubit case – return of the Bloch ball</a:t>
            </a:r>
          </a:p>
        </p:txBody>
      </p:sp>
      <p:sp>
        <p:nvSpPr>
          <p:cNvPr id="3" name="Content Placeholder 2">
            <a:extLst>
              <a:ext uri="{FF2B5EF4-FFF2-40B4-BE49-F238E27FC236}">
                <a16:creationId xmlns:a16="http://schemas.microsoft.com/office/drawing/2014/main" id="{F53243CE-FA67-405B-AA29-7E73B04FC25D}"/>
              </a:ext>
            </a:extLst>
          </p:cNvPr>
          <p:cNvSpPr>
            <a:spLocks noGrp="1"/>
          </p:cNvSpPr>
          <p:nvPr>
            <p:ph idx="1"/>
          </p:nvPr>
        </p:nvSpPr>
        <p:spPr>
          <a:xfrm>
            <a:off x="1143000" y="2057400"/>
            <a:ext cx="5430795" cy="4038600"/>
          </a:xfrm>
        </p:spPr>
        <p:txBody>
          <a:bodyPr/>
          <a:lstStyle/>
          <a:p>
            <a:r>
              <a:rPr lang="en-US" dirty="0"/>
              <a:t>We can compactly write</a:t>
            </a:r>
          </a:p>
          <a:p>
            <a:endParaRPr lang="en-US" dirty="0"/>
          </a:p>
          <a:p>
            <a:endParaRPr lang="en-US" dirty="0"/>
          </a:p>
          <a:p>
            <a:r>
              <a:rPr lang="en-US" dirty="0"/>
              <a:t>If our basis are states        and       ,</a:t>
            </a:r>
            <a:br>
              <a:rPr lang="en-US" dirty="0"/>
            </a:br>
            <a:r>
              <a:rPr lang="en-US" dirty="0"/>
              <a:t>probabilistic states lie on z-axis</a:t>
            </a:r>
          </a:p>
          <a:p>
            <a:r>
              <a:rPr lang="en-US" dirty="0"/>
              <a:t>convexity – different ways of preparation </a:t>
            </a:r>
          </a:p>
        </p:txBody>
      </p:sp>
      <p:pic>
        <p:nvPicPr>
          <p:cNvPr id="4" name="Picture 3">
            <a:extLst>
              <a:ext uri="{FF2B5EF4-FFF2-40B4-BE49-F238E27FC236}">
                <a16:creationId xmlns:a16="http://schemas.microsoft.com/office/drawing/2014/main" id="{A0868D4B-1B94-4C6D-AEE3-F4D2191A3624}"/>
              </a:ext>
            </a:extLst>
          </p:cNvPr>
          <p:cNvPicPr>
            <a:picLocks noChangeAspect="1"/>
          </p:cNvPicPr>
          <p:nvPr/>
        </p:nvPicPr>
        <p:blipFill>
          <a:blip r:embed="rId3"/>
          <a:stretch>
            <a:fillRect/>
          </a:stretch>
        </p:blipFill>
        <p:spPr>
          <a:xfrm>
            <a:off x="1736111" y="2473936"/>
            <a:ext cx="1612395" cy="559309"/>
          </a:xfrm>
          <a:prstGeom prst="rect">
            <a:avLst/>
          </a:prstGeom>
        </p:spPr>
      </p:pic>
      <p:pic>
        <p:nvPicPr>
          <p:cNvPr id="5" name="Picture 4">
            <a:extLst>
              <a:ext uri="{FF2B5EF4-FFF2-40B4-BE49-F238E27FC236}">
                <a16:creationId xmlns:a16="http://schemas.microsoft.com/office/drawing/2014/main" id="{FAB64B82-9BA8-48DD-9FEB-3EF585DC7193}"/>
              </a:ext>
            </a:extLst>
          </p:cNvPr>
          <p:cNvPicPr>
            <a:picLocks noChangeAspect="1"/>
          </p:cNvPicPr>
          <p:nvPr/>
        </p:nvPicPr>
        <p:blipFill>
          <a:blip r:embed="rId4"/>
          <a:stretch>
            <a:fillRect/>
          </a:stretch>
        </p:blipFill>
        <p:spPr>
          <a:xfrm>
            <a:off x="1736111" y="3208989"/>
            <a:ext cx="787910" cy="240792"/>
          </a:xfrm>
          <a:prstGeom prst="rect">
            <a:avLst/>
          </a:prstGeom>
        </p:spPr>
      </p:pic>
      <p:pic>
        <p:nvPicPr>
          <p:cNvPr id="6" name="Picture 5">
            <a:extLst>
              <a:ext uri="{FF2B5EF4-FFF2-40B4-BE49-F238E27FC236}">
                <a16:creationId xmlns:a16="http://schemas.microsoft.com/office/drawing/2014/main" id="{44FCC9B4-B4A9-4696-B75A-70E386AE1493}"/>
              </a:ext>
            </a:extLst>
          </p:cNvPr>
          <p:cNvPicPr>
            <a:picLocks noChangeAspect="1"/>
          </p:cNvPicPr>
          <p:nvPr/>
        </p:nvPicPr>
        <p:blipFill>
          <a:blip r:embed="rId5"/>
          <a:stretch>
            <a:fillRect/>
          </a:stretch>
        </p:blipFill>
        <p:spPr>
          <a:xfrm>
            <a:off x="4103532" y="3599298"/>
            <a:ext cx="254509" cy="228600"/>
          </a:xfrm>
          <a:prstGeom prst="rect">
            <a:avLst/>
          </a:prstGeom>
        </p:spPr>
      </p:pic>
      <p:pic>
        <p:nvPicPr>
          <p:cNvPr id="7" name="Picture 6">
            <a:extLst>
              <a:ext uri="{FF2B5EF4-FFF2-40B4-BE49-F238E27FC236}">
                <a16:creationId xmlns:a16="http://schemas.microsoft.com/office/drawing/2014/main" id="{4D0053E2-EB6B-4681-9FEE-F6C05E3DDB94}"/>
              </a:ext>
            </a:extLst>
          </p:cNvPr>
          <p:cNvPicPr>
            <a:picLocks noChangeAspect="1"/>
          </p:cNvPicPr>
          <p:nvPr/>
        </p:nvPicPr>
        <p:blipFill>
          <a:blip r:embed="rId6"/>
          <a:stretch>
            <a:fillRect/>
          </a:stretch>
        </p:blipFill>
        <p:spPr>
          <a:xfrm>
            <a:off x="5125024" y="3599298"/>
            <a:ext cx="254509" cy="228600"/>
          </a:xfrm>
          <a:prstGeom prst="rect">
            <a:avLst/>
          </a:prstGeom>
        </p:spPr>
      </p:pic>
      <p:pic>
        <p:nvPicPr>
          <p:cNvPr id="9" name="Picture 8">
            <a:extLst>
              <a:ext uri="{FF2B5EF4-FFF2-40B4-BE49-F238E27FC236}">
                <a16:creationId xmlns:a16="http://schemas.microsoft.com/office/drawing/2014/main" id="{4446B4C3-FDEE-4404-8BF7-6D6E878D3025}"/>
              </a:ext>
            </a:extLst>
          </p:cNvPr>
          <p:cNvPicPr>
            <a:picLocks noChangeAspect="1"/>
          </p:cNvPicPr>
          <p:nvPr/>
        </p:nvPicPr>
        <p:blipFill>
          <a:blip r:embed="rId7"/>
          <a:stretch>
            <a:fillRect/>
          </a:stretch>
        </p:blipFill>
        <p:spPr>
          <a:xfrm>
            <a:off x="11439781" y="4445575"/>
            <a:ext cx="140208" cy="140208"/>
          </a:xfrm>
          <a:prstGeom prst="rect">
            <a:avLst/>
          </a:prstGeom>
        </p:spPr>
      </p:pic>
      <p:pic>
        <p:nvPicPr>
          <p:cNvPr id="11" name="Picture 10">
            <a:extLst>
              <a:ext uri="{FF2B5EF4-FFF2-40B4-BE49-F238E27FC236}">
                <a16:creationId xmlns:a16="http://schemas.microsoft.com/office/drawing/2014/main" id="{602DAE65-1BD6-43BE-89CB-CF13641039BB}"/>
              </a:ext>
            </a:extLst>
          </p:cNvPr>
          <p:cNvPicPr>
            <a:picLocks noChangeAspect="1"/>
          </p:cNvPicPr>
          <p:nvPr/>
        </p:nvPicPr>
        <p:blipFill>
          <a:blip r:embed="rId8"/>
          <a:stretch>
            <a:fillRect/>
          </a:stretch>
        </p:blipFill>
        <p:spPr>
          <a:xfrm>
            <a:off x="9820258" y="2931899"/>
            <a:ext cx="152400" cy="202692"/>
          </a:xfrm>
          <a:prstGeom prst="rect">
            <a:avLst/>
          </a:prstGeom>
        </p:spPr>
      </p:pic>
      <p:pic>
        <p:nvPicPr>
          <p:cNvPr id="12" name="Picture 11">
            <a:extLst>
              <a:ext uri="{FF2B5EF4-FFF2-40B4-BE49-F238E27FC236}">
                <a16:creationId xmlns:a16="http://schemas.microsoft.com/office/drawing/2014/main" id="{200F48CF-C1EF-4FB5-BF6E-0EC1D85B0DEE}"/>
              </a:ext>
            </a:extLst>
          </p:cNvPr>
          <p:cNvPicPr>
            <a:picLocks noChangeAspect="1"/>
          </p:cNvPicPr>
          <p:nvPr/>
        </p:nvPicPr>
        <p:blipFill>
          <a:blip r:embed="rId9"/>
          <a:stretch>
            <a:fillRect/>
          </a:stretch>
        </p:blipFill>
        <p:spPr>
          <a:xfrm>
            <a:off x="9054385" y="1554565"/>
            <a:ext cx="126492" cy="140208"/>
          </a:xfrm>
          <a:prstGeom prst="rect">
            <a:avLst/>
          </a:prstGeom>
        </p:spPr>
      </p:pic>
      <p:pic>
        <p:nvPicPr>
          <p:cNvPr id="13" name="Picture 12">
            <a:extLst>
              <a:ext uri="{FF2B5EF4-FFF2-40B4-BE49-F238E27FC236}">
                <a16:creationId xmlns:a16="http://schemas.microsoft.com/office/drawing/2014/main" id="{143348C5-8DC2-4ACA-9BC3-47DF8FD51B17}"/>
              </a:ext>
            </a:extLst>
          </p:cNvPr>
          <p:cNvPicPr>
            <a:picLocks noChangeAspect="1"/>
          </p:cNvPicPr>
          <p:nvPr/>
        </p:nvPicPr>
        <p:blipFill>
          <a:blip r:embed="rId5"/>
          <a:stretch>
            <a:fillRect/>
          </a:stretch>
        </p:blipFill>
        <p:spPr>
          <a:xfrm>
            <a:off x="8561336" y="1651231"/>
            <a:ext cx="254509" cy="228600"/>
          </a:xfrm>
          <a:prstGeom prst="rect">
            <a:avLst/>
          </a:prstGeom>
        </p:spPr>
      </p:pic>
      <p:pic>
        <p:nvPicPr>
          <p:cNvPr id="14" name="Picture 13">
            <a:extLst>
              <a:ext uri="{FF2B5EF4-FFF2-40B4-BE49-F238E27FC236}">
                <a16:creationId xmlns:a16="http://schemas.microsoft.com/office/drawing/2014/main" id="{1430A253-989E-411D-AFF7-0E4EC054A6CB}"/>
              </a:ext>
            </a:extLst>
          </p:cNvPr>
          <p:cNvPicPr>
            <a:picLocks noChangeAspect="1"/>
          </p:cNvPicPr>
          <p:nvPr/>
        </p:nvPicPr>
        <p:blipFill>
          <a:blip r:embed="rId10"/>
          <a:stretch>
            <a:fillRect/>
          </a:stretch>
        </p:blipFill>
        <p:spPr>
          <a:xfrm>
            <a:off x="9053623" y="5907625"/>
            <a:ext cx="254509" cy="228600"/>
          </a:xfrm>
          <a:prstGeom prst="rect">
            <a:avLst/>
          </a:prstGeom>
        </p:spPr>
      </p:pic>
      <p:pic>
        <p:nvPicPr>
          <p:cNvPr id="15" name="Picture 14">
            <a:extLst>
              <a:ext uri="{FF2B5EF4-FFF2-40B4-BE49-F238E27FC236}">
                <a16:creationId xmlns:a16="http://schemas.microsoft.com/office/drawing/2014/main" id="{04B02DBD-6C8A-484B-8677-C0DAB97A66DE}"/>
              </a:ext>
            </a:extLst>
          </p:cNvPr>
          <p:cNvPicPr>
            <a:picLocks noChangeAspect="1"/>
          </p:cNvPicPr>
          <p:nvPr/>
        </p:nvPicPr>
        <p:blipFill>
          <a:blip r:embed="rId11"/>
          <a:stretch>
            <a:fillRect/>
          </a:stretch>
        </p:blipFill>
        <p:spPr>
          <a:xfrm>
            <a:off x="11134980" y="3970969"/>
            <a:ext cx="304801" cy="228600"/>
          </a:xfrm>
          <a:prstGeom prst="rect">
            <a:avLst/>
          </a:prstGeom>
        </p:spPr>
      </p:pic>
      <p:pic>
        <p:nvPicPr>
          <p:cNvPr id="16" name="Picture 15">
            <a:extLst>
              <a:ext uri="{FF2B5EF4-FFF2-40B4-BE49-F238E27FC236}">
                <a16:creationId xmlns:a16="http://schemas.microsoft.com/office/drawing/2014/main" id="{1B9107F9-56D3-4F18-AE34-720C78CF5283}"/>
              </a:ext>
            </a:extLst>
          </p:cNvPr>
          <p:cNvPicPr>
            <a:picLocks noChangeAspect="1"/>
          </p:cNvPicPr>
          <p:nvPr/>
        </p:nvPicPr>
        <p:blipFill>
          <a:blip r:embed="rId12"/>
          <a:stretch>
            <a:fillRect/>
          </a:stretch>
        </p:blipFill>
        <p:spPr>
          <a:xfrm>
            <a:off x="6540959" y="3314700"/>
            <a:ext cx="304801" cy="228600"/>
          </a:xfrm>
          <a:prstGeom prst="rect">
            <a:avLst/>
          </a:prstGeom>
        </p:spPr>
      </p:pic>
    </p:spTree>
    <p:extLst>
      <p:ext uri="{BB962C8B-B14F-4D97-AF65-F5344CB8AC3E}">
        <p14:creationId xmlns:p14="http://schemas.microsoft.com/office/powerpoint/2010/main" val="7132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8B8E1-726D-498D-BF19-2A7441A499A2}"/>
              </a:ext>
            </a:extLst>
          </p:cNvPr>
          <p:cNvSpPr>
            <a:spLocks noGrp="1"/>
          </p:cNvSpPr>
          <p:nvPr>
            <p:ph type="title"/>
          </p:nvPr>
        </p:nvSpPr>
        <p:spPr/>
        <p:txBody>
          <a:bodyPr/>
          <a:lstStyle/>
          <a:p>
            <a:r>
              <a:rPr lang="en-US" dirty="0"/>
              <a:t>Recapitulation</a:t>
            </a:r>
          </a:p>
        </p:txBody>
      </p:sp>
      <p:sp>
        <p:nvSpPr>
          <p:cNvPr id="5" name="Text Placeholder 4">
            <a:extLst>
              <a:ext uri="{FF2B5EF4-FFF2-40B4-BE49-F238E27FC236}">
                <a16:creationId xmlns:a16="http://schemas.microsoft.com/office/drawing/2014/main" id="{53A7CCEF-43A1-4C09-A578-B628650A566F}"/>
              </a:ext>
            </a:extLst>
          </p:cNvPr>
          <p:cNvSpPr>
            <a:spLocks noGrp="1"/>
          </p:cNvSpPr>
          <p:nvPr>
            <p:ph type="body" idx="1"/>
          </p:nvPr>
        </p:nvSpPr>
        <p:spPr/>
        <p:txBody>
          <a:bodyPr/>
          <a:lstStyle/>
          <a:p>
            <a:r>
              <a:rPr lang="en-US" dirty="0"/>
              <a:t>What have we learnt yesterday...</a:t>
            </a:r>
          </a:p>
        </p:txBody>
      </p:sp>
    </p:spTree>
    <p:extLst>
      <p:ext uri="{BB962C8B-B14F-4D97-AF65-F5344CB8AC3E}">
        <p14:creationId xmlns:p14="http://schemas.microsoft.com/office/powerpoint/2010/main" val="321382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03E64D-0DD5-46AF-9CC1-9C32004BFEFE}"/>
              </a:ext>
            </a:extLst>
          </p:cNvPr>
          <p:cNvPicPr>
            <a:picLocks noChangeAspect="1"/>
          </p:cNvPicPr>
          <p:nvPr/>
        </p:nvPicPr>
        <p:blipFill>
          <a:blip r:embed="rId2"/>
          <a:stretch>
            <a:fillRect/>
          </a:stretch>
        </p:blipFill>
        <p:spPr>
          <a:xfrm>
            <a:off x="6812469" y="968569"/>
            <a:ext cx="4572000" cy="5490058"/>
          </a:xfrm>
          <a:prstGeom prst="rect">
            <a:avLst/>
          </a:prstGeom>
        </p:spPr>
      </p:pic>
      <p:sp>
        <p:nvSpPr>
          <p:cNvPr id="2" name="Title 1">
            <a:extLst>
              <a:ext uri="{FF2B5EF4-FFF2-40B4-BE49-F238E27FC236}">
                <a16:creationId xmlns:a16="http://schemas.microsoft.com/office/drawing/2014/main" id="{E99F211E-9CB8-42F5-89B7-7AE9CDDF70FA}"/>
              </a:ext>
            </a:extLst>
          </p:cNvPr>
          <p:cNvSpPr>
            <a:spLocks noGrp="1"/>
          </p:cNvSpPr>
          <p:nvPr>
            <p:ph type="title"/>
          </p:nvPr>
        </p:nvSpPr>
        <p:spPr/>
        <p:txBody>
          <a:bodyPr/>
          <a:lstStyle/>
          <a:p>
            <a:r>
              <a:rPr lang="en-US" dirty="0"/>
              <a:t>Qubit case – return of the Bloch ball</a:t>
            </a:r>
          </a:p>
        </p:txBody>
      </p:sp>
      <p:sp>
        <p:nvSpPr>
          <p:cNvPr id="3" name="Content Placeholder 2">
            <a:extLst>
              <a:ext uri="{FF2B5EF4-FFF2-40B4-BE49-F238E27FC236}">
                <a16:creationId xmlns:a16="http://schemas.microsoft.com/office/drawing/2014/main" id="{F53243CE-FA67-405B-AA29-7E73B04FC25D}"/>
              </a:ext>
            </a:extLst>
          </p:cNvPr>
          <p:cNvSpPr>
            <a:spLocks noGrp="1"/>
          </p:cNvSpPr>
          <p:nvPr>
            <p:ph idx="1"/>
          </p:nvPr>
        </p:nvSpPr>
        <p:spPr>
          <a:xfrm>
            <a:off x="1143000" y="2057400"/>
            <a:ext cx="5430795" cy="4038600"/>
          </a:xfrm>
        </p:spPr>
        <p:txBody>
          <a:bodyPr/>
          <a:lstStyle/>
          <a:p>
            <a:r>
              <a:rPr lang="en-US" dirty="0"/>
              <a:t>We can compactly write</a:t>
            </a:r>
          </a:p>
          <a:p>
            <a:endParaRPr lang="en-US" dirty="0"/>
          </a:p>
          <a:p>
            <a:endParaRPr lang="en-US" dirty="0"/>
          </a:p>
          <a:p>
            <a:r>
              <a:rPr lang="en-US" dirty="0"/>
              <a:t>If our basis are states        and       ,</a:t>
            </a:r>
            <a:br>
              <a:rPr lang="en-US" dirty="0"/>
            </a:br>
            <a:r>
              <a:rPr lang="en-US" dirty="0"/>
              <a:t>probabilistic states lie on z-axis</a:t>
            </a:r>
          </a:p>
          <a:p>
            <a:r>
              <a:rPr lang="en-US" dirty="0"/>
              <a:t>convexity – different ways of preparation </a:t>
            </a:r>
          </a:p>
        </p:txBody>
      </p:sp>
      <p:pic>
        <p:nvPicPr>
          <p:cNvPr id="4" name="Picture 3">
            <a:extLst>
              <a:ext uri="{FF2B5EF4-FFF2-40B4-BE49-F238E27FC236}">
                <a16:creationId xmlns:a16="http://schemas.microsoft.com/office/drawing/2014/main" id="{A0868D4B-1B94-4C6D-AEE3-F4D2191A3624}"/>
              </a:ext>
            </a:extLst>
          </p:cNvPr>
          <p:cNvPicPr>
            <a:picLocks noChangeAspect="1"/>
          </p:cNvPicPr>
          <p:nvPr/>
        </p:nvPicPr>
        <p:blipFill>
          <a:blip r:embed="rId3"/>
          <a:stretch>
            <a:fillRect/>
          </a:stretch>
        </p:blipFill>
        <p:spPr>
          <a:xfrm>
            <a:off x="1736111" y="2473936"/>
            <a:ext cx="1612395" cy="559309"/>
          </a:xfrm>
          <a:prstGeom prst="rect">
            <a:avLst/>
          </a:prstGeom>
        </p:spPr>
      </p:pic>
      <p:pic>
        <p:nvPicPr>
          <p:cNvPr id="5" name="Picture 4">
            <a:extLst>
              <a:ext uri="{FF2B5EF4-FFF2-40B4-BE49-F238E27FC236}">
                <a16:creationId xmlns:a16="http://schemas.microsoft.com/office/drawing/2014/main" id="{FAB64B82-9BA8-48DD-9FEB-3EF585DC7193}"/>
              </a:ext>
            </a:extLst>
          </p:cNvPr>
          <p:cNvPicPr>
            <a:picLocks noChangeAspect="1"/>
          </p:cNvPicPr>
          <p:nvPr/>
        </p:nvPicPr>
        <p:blipFill>
          <a:blip r:embed="rId4"/>
          <a:stretch>
            <a:fillRect/>
          </a:stretch>
        </p:blipFill>
        <p:spPr>
          <a:xfrm>
            <a:off x="1736111" y="3208989"/>
            <a:ext cx="787910" cy="240792"/>
          </a:xfrm>
          <a:prstGeom prst="rect">
            <a:avLst/>
          </a:prstGeom>
        </p:spPr>
      </p:pic>
      <p:pic>
        <p:nvPicPr>
          <p:cNvPr id="6" name="Picture 5">
            <a:extLst>
              <a:ext uri="{FF2B5EF4-FFF2-40B4-BE49-F238E27FC236}">
                <a16:creationId xmlns:a16="http://schemas.microsoft.com/office/drawing/2014/main" id="{44FCC9B4-B4A9-4696-B75A-70E386AE1493}"/>
              </a:ext>
            </a:extLst>
          </p:cNvPr>
          <p:cNvPicPr>
            <a:picLocks noChangeAspect="1"/>
          </p:cNvPicPr>
          <p:nvPr/>
        </p:nvPicPr>
        <p:blipFill>
          <a:blip r:embed="rId5"/>
          <a:stretch>
            <a:fillRect/>
          </a:stretch>
        </p:blipFill>
        <p:spPr>
          <a:xfrm>
            <a:off x="4103532" y="3599298"/>
            <a:ext cx="254509" cy="228600"/>
          </a:xfrm>
          <a:prstGeom prst="rect">
            <a:avLst/>
          </a:prstGeom>
        </p:spPr>
      </p:pic>
      <p:pic>
        <p:nvPicPr>
          <p:cNvPr id="7" name="Picture 6">
            <a:extLst>
              <a:ext uri="{FF2B5EF4-FFF2-40B4-BE49-F238E27FC236}">
                <a16:creationId xmlns:a16="http://schemas.microsoft.com/office/drawing/2014/main" id="{4D0053E2-EB6B-4681-9FEE-F6C05E3DDB94}"/>
              </a:ext>
            </a:extLst>
          </p:cNvPr>
          <p:cNvPicPr>
            <a:picLocks noChangeAspect="1"/>
          </p:cNvPicPr>
          <p:nvPr/>
        </p:nvPicPr>
        <p:blipFill>
          <a:blip r:embed="rId6"/>
          <a:stretch>
            <a:fillRect/>
          </a:stretch>
        </p:blipFill>
        <p:spPr>
          <a:xfrm>
            <a:off x="5125024" y="3599298"/>
            <a:ext cx="254509" cy="228600"/>
          </a:xfrm>
          <a:prstGeom prst="rect">
            <a:avLst/>
          </a:prstGeom>
        </p:spPr>
      </p:pic>
      <p:pic>
        <p:nvPicPr>
          <p:cNvPr id="10" name="Picture 9">
            <a:extLst>
              <a:ext uri="{FF2B5EF4-FFF2-40B4-BE49-F238E27FC236}">
                <a16:creationId xmlns:a16="http://schemas.microsoft.com/office/drawing/2014/main" id="{32D199FC-62B8-469A-974B-5D1C9636DA85}"/>
              </a:ext>
            </a:extLst>
          </p:cNvPr>
          <p:cNvPicPr>
            <a:picLocks noChangeAspect="1"/>
          </p:cNvPicPr>
          <p:nvPr/>
        </p:nvPicPr>
        <p:blipFill>
          <a:blip r:embed="rId7"/>
          <a:stretch>
            <a:fillRect/>
          </a:stretch>
        </p:blipFill>
        <p:spPr>
          <a:xfrm>
            <a:off x="11439781" y="4445575"/>
            <a:ext cx="140208" cy="140208"/>
          </a:xfrm>
          <a:prstGeom prst="rect">
            <a:avLst/>
          </a:prstGeom>
        </p:spPr>
      </p:pic>
      <p:pic>
        <p:nvPicPr>
          <p:cNvPr id="11" name="Picture 10">
            <a:extLst>
              <a:ext uri="{FF2B5EF4-FFF2-40B4-BE49-F238E27FC236}">
                <a16:creationId xmlns:a16="http://schemas.microsoft.com/office/drawing/2014/main" id="{A704CD2A-2704-4DA3-90F3-D40530B0FEFC}"/>
              </a:ext>
            </a:extLst>
          </p:cNvPr>
          <p:cNvPicPr>
            <a:picLocks noChangeAspect="1"/>
          </p:cNvPicPr>
          <p:nvPr/>
        </p:nvPicPr>
        <p:blipFill>
          <a:blip r:embed="rId8"/>
          <a:stretch>
            <a:fillRect/>
          </a:stretch>
        </p:blipFill>
        <p:spPr>
          <a:xfrm>
            <a:off x="9820258" y="2931899"/>
            <a:ext cx="152400" cy="202692"/>
          </a:xfrm>
          <a:prstGeom prst="rect">
            <a:avLst/>
          </a:prstGeom>
        </p:spPr>
      </p:pic>
      <p:pic>
        <p:nvPicPr>
          <p:cNvPr id="12" name="Picture 11">
            <a:extLst>
              <a:ext uri="{FF2B5EF4-FFF2-40B4-BE49-F238E27FC236}">
                <a16:creationId xmlns:a16="http://schemas.microsoft.com/office/drawing/2014/main" id="{57497FFC-DFDA-448B-8484-BC390DC28960}"/>
              </a:ext>
            </a:extLst>
          </p:cNvPr>
          <p:cNvPicPr>
            <a:picLocks noChangeAspect="1"/>
          </p:cNvPicPr>
          <p:nvPr/>
        </p:nvPicPr>
        <p:blipFill>
          <a:blip r:embed="rId9"/>
          <a:stretch>
            <a:fillRect/>
          </a:stretch>
        </p:blipFill>
        <p:spPr>
          <a:xfrm>
            <a:off x="9054385" y="1554565"/>
            <a:ext cx="126492" cy="140208"/>
          </a:xfrm>
          <a:prstGeom prst="rect">
            <a:avLst/>
          </a:prstGeom>
        </p:spPr>
      </p:pic>
      <p:pic>
        <p:nvPicPr>
          <p:cNvPr id="13" name="Picture 12">
            <a:extLst>
              <a:ext uri="{FF2B5EF4-FFF2-40B4-BE49-F238E27FC236}">
                <a16:creationId xmlns:a16="http://schemas.microsoft.com/office/drawing/2014/main" id="{81293310-9A77-4BC8-BB64-B2478CAA9EFE}"/>
              </a:ext>
            </a:extLst>
          </p:cNvPr>
          <p:cNvPicPr>
            <a:picLocks noChangeAspect="1"/>
          </p:cNvPicPr>
          <p:nvPr/>
        </p:nvPicPr>
        <p:blipFill>
          <a:blip r:embed="rId5"/>
          <a:stretch>
            <a:fillRect/>
          </a:stretch>
        </p:blipFill>
        <p:spPr>
          <a:xfrm>
            <a:off x="8561336" y="1651231"/>
            <a:ext cx="254509" cy="228600"/>
          </a:xfrm>
          <a:prstGeom prst="rect">
            <a:avLst/>
          </a:prstGeom>
        </p:spPr>
      </p:pic>
      <p:pic>
        <p:nvPicPr>
          <p:cNvPr id="14" name="Picture 13">
            <a:extLst>
              <a:ext uri="{FF2B5EF4-FFF2-40B4-BE49-F238E27FC236}">
                <a16:creationId xmlns:a16="http://schemas.microsoft.com/office/drawing/2014/main" id="{39E3D3D9-6262-496C-9716-4077634C7E28}"/>
              </a:ext>
            </a:extLst>
          </p:cNvPr>
          <p:cNvPicPr>
            <a:picLocks noChangeAspect="1"/>
          </p:cNvPicPr>
          <p:nvPr/>
        </p:nvPicPr>
        <p:blipFill>
          <a:blip r:embed="rId10"/>
          <a:stretch>
            <a:fillRect/>
          </a:stretch>
        </p:blipFill>
        <p:spPr>
          <a:xfrm>
            <a:off x="9053623" y="5907625"/>
            <a:ext cx="254509" cy="228600"/>
          </a:xfrm>
          <a:prstGeom prst="rect">
            <a:avLst/>
          </a:prstGeom>
        </p:spPr>
      </p:pic>
      <p:pic>
        <p:nvPicPr>
          <p:cNvPr id="15" name="Picture 14">
            <a:extLst>
              <a:ext uri="{FF2B5EF4-FFF2-40B4-BE49-F238E27FC236}">
                <a16:creationId xmlns:a16="http://schemas.microsoft.com/office/drawing/2014/main" id="{1BBDCB3D-3134-4CF8-9E44-A77E31CF0887}"/>
              </a:ext>
            </a:extLst>
          </p:cNvPr>
          <p:cNvPicPr>
            <a:picLocks noChangeAspect="1"/>
          </p:cNvPicPr>
          <p:nvPr/>
        </p:nvPicPr>
        <p:blipFill>
          <a:blip r:embed="rId11"/>
          <a:stretch>
            <a:fillRect/>
          </a:stretch>
        </p:blipFill>
        <p:spPr>
          <a:xfrm>
            <a:off x="11134980" y="3970969"/>
            <a:ext cx="304801" cy="228600"/>
          </a:xfrm>
          <a:prstGeom prst="rect">
            <a:avLst/>
          </a:prstGeom>
        </p:spPr>
      </p:pic>
      <p:pic>
        <p:nvPicPr>
          <p:cNvPr id="16" name="Picture 15">
            <a:extLst>
              <a:ext uri="{FF2B5EF4-FFF2-40B4-BE49-F238E27FC236}">
                <a16:creationId xmlns:a16="http://schemas.microsoft.com/office/drawing/2014/main" id="{FED8294A-330E-49C8-9A6F-E21D1449C067}"/>
              </a:ext>
            </a:extLst>
          </p:cNvPr>
          <p:cNvPicPr>
            <a:picLocks noChangeAspect="1"/>
          </p:cNvPicPr>
          <p:nvPr/>
        </p:nvPicPr>
        <p:blipFill>
          <a:blip r:embed="rId12"/>
          <a:stretch>
            <a:fillRect/>
          </a:stretch>
        </p:blipFill>
        <p:spPr>
          <a:xfrm>
            <a:off x="6540959" y="3314700"/>
            <a:ext cx="304801" cy="228600"/>
          </a:xfrm>
          <a:prstGeom prst="rect">
            <a:avLst/>
          </a:prstGeom>
        </p:spPr>
      </p:pic>
    </p:spTree>
    <p:extLst>
      <p:ext uri="{BB962C8B-B14F-4D97-AF65-F5344CB8AC3E}">
        <p14:creationId xmlns:p14="http://schemas.microsoft.com/office/powerpoint/2010/main" val="76054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0F81D6-B97B-48F9-BAA6-3379E3347340}"/>
              </a:ext>
            </a:extLst>
          </p:cNvPr>
          <p:cNvPicPr>
            <a:picLocks noChangeAspect="1"/>
          </p:cNvPicPr>
          <p:nvPr/>
        </p:nvPicPr>
        <p:blipFill>
          <a:blip r:embed="rId2"/>
          <a:stretch>
            <a:fillRect/>
          </a:stretch>
        </p:blipFill>
        <p:spPr>
          <a:xfrm>
            <a:off x="6812469" y="968569"/>
            <a:ext cx="4572000" cy="5490058"/>
          </a:xfrm>
          <a:prstGeom prst="rect">
            <a:avLst/>
          </a:prstGeom>
        </p:spPr>
      </p:pic>
      <p:sp>
        <p:nvSpPr>
          <p:cNvPr id="2" name="Title 1">
            <a:extLst>
              <a:ext uri="{FF2B5EF4-FFF2-40B4-BE49-F238E27FC236}">
                <a16:creationId xmlns:a16="http://schemas.microsoft.com/office/drawing/2014/main" id="{E99F211E-9CB8-42F5-89B7-7AE9CDDF70FA}"/>
              </a:ext>
            </a:extLst>
          </p:cNvPr>
          <p:cNvSpPr>
            <a:spLocks noGrp="1"/>
          </p:cNvSpPr>
          <p:nvPr>
            <p:ph type="title"/>
          </p:nvPr>
        </p:nvSpPr>
        <p:spPr/>
        <p:txBody>
          <a:bodyPr/>
          <a:lstStyle/>
          <a:p>
            <a:r>
              <a:rPr lang="en-US" dirty="0"/>
              <a:t>Qubit case – return of the Bloch ball</a:t>
            </a:r>
          </a:p>
        </p:txBody>
      </p:sp>
      <p:sp>
        <p:nvSpPr>
          <p:cNvPr id="3" name="Content Placeholder 2">
            <a:extLst>
              <a:ext uri="{FF2B5EF4-FFF2-40B4-BE49-F238E27FC236}">
                <a16:creationId xmlns:a16="http://schemas.microsoft.com/office/drawing/2014/main" id="{F53243CE-FA67-405B-AA29-7E73B04FC25D}"/>
              </a:ext>
            </a:extLst>
          </p:cNvPr>
          <p:cNvSpPr>
            <a:spLocks noGrp="1"/>
          </p:cNvSpPr>
          <p:nvPr>
            <p:ph idx="1"/>
          </p:nvPr>
        </p:nvSpPr>
        <p:spPr>
          <a:xfrm>
            <a:off x="1143000" y="2057399"/>
            <a:ext cx="5430795" cy="4401227"/>
          </a:xfrm>
        </p:spPr>
        <p:txBody>
          <a:bodyPr>
            <a:normAutofit/>
          </a:bodyPr>
          <a:lstStyle/>
          <a:p>
            <a:r>
              <a:rPr lang="en-US" dirty="0"/>
              <a:t>We can compactly write</a:t>
            </a:r>
          </a:p>
          <a:p>
            <a:endParaRPr lang="en-US" dirty="0"/>
          </a:p>
          <a:p>
            <a:endParaRPr lang="en-US" dirty="0"/>
          </a:p>
          <a:p>
            <a:r>
              <a:rPr lang="en-US" dirty="0"/>
              <a:t>If our basis are states        and       ,</a:t>
            </a:r>
            <a:br>
              <a:rPr lang="en-US" dirty="0"/>
            </a:br>
            <a:r>
              <a:rPr lang="en-US" dirty="0"/>
              <a:t>probabilistic states lie on z-axis</a:t>
            </a:r>
          </a:p>
          <a:p>
            <a:r>
              <a:rPr lang="en-US" dirty="0"/>
              <a:t>convexity – different ways of preparation</a:t>
            </a:r>
          </a:p>
          <a:p>
            <a:r>
              <a:rPr lang="en-US" dirty="0"/>
              <a:t>Hermiticity implies:</a:t>
            </a:r>
          </a:p>
          <a:p>
            <a:r>
              <a:rPr lang="en-US" dirty="0"/>
              <a:t>ensemble preparations are not unique – locally we cannot know how such state was prepared (unless it is pure)</a:t>
            </a:r>
          </a:p>
        </p:txBody>
      </p:sp>
      <p:pic>
        <p:nvPicPr>
          <p:cNvPr id="4" name="Picture 3">
            <a:extLst>
              <a:ext uri="{FF2B5EF4-FFF2-40B4-BE49-F238E27FC236}">
                <a16:creationId xmlns:a16="http://schemas.microsoft.com/office/drawing/2014/main" id="{A0868D4B-1B94-4C6D-AEE3-F4D2191A3624}"/>
              </a:ext>
            </a:extLst>
          </p:cNvPr>
          <p:cNvPicPr>
            <a:picLocks noChangeAspect="1"/>
          </p:cNvPicPr>
          <p:nvPr/>
        </p:nvPicPr>
        <p:blipFill>
          <a:blip r:embed="rId3"/>
          <a:stretch>
            <a:fillRect/>
          </a:stretch>
        </p:blipFill>
        <p:spPr>
          <a:xfrm>
            <a:off x="1736111" y="2473936"/>
            <a:ext cx="1612395" cy="559309"/>
          </a:xfrm>
          <a:prstGeom prst="rect">
            <a:avLst/>
          </a:prstGeom>
        </p:spPr>
      </p:pic>
      <p:pic>
        <p:nvPicPr>
          <p:cNvPr id="5" name="Picture 4">
            <a:extLst>
              <a:ext uri="{FF2B5EF4-FFF2-40B4-BE49-F238E27FC236}">
                <a16:creationId xmlns:a16="http://schemas.microsoft.com/office/drawing/2014/main" id="{FAB64B82-9BA8-48DD-9FEB-3EF585DC7193}"/>
              </a:ext>
            </a:extLst>
          </p:cNvPr>
          <p:cNvPicPr>
            <a:picLocks noChangeAspect="1"/>
          </p:cNvPicPr>
          <p:nvPr/>
        </p:nvPicPr>
        <p:blipFill>
          <a:blip r:embed="rId4"/>
          <a:stretch>
            <a:fillRect/>
          </a:stretch>
        </p:blipFill>
        <p:spPr>
          <a:xfrm>
            <a:off x="1736111" y="3208989"/>
            <a:ext cx="787910" cy="240792"/>
          </a:xfrm>
          <a:prstGeom prst="rect">
            <a:avLst/>
          </a:prstGeom>
        </p:spPr>
      </p:pic>
      <p:pic>
        <p:nvPicPr>
          <p:cNvPr id="6" name="Picture 5">
            <a:extLst>
              <a:ext uri="{FF2B5EF4-FFF2-40B4-BE49-F238E27FC236}">
                <a16:creationId xmlns:a16="http://schemas.microsoft.com/office/drawing/2014/main" id="{44FCC9B4-B4A9-4696-B75A-70E386AE1493}"/>
              </a:ext>
            </a:extLst>
          </p:cNvPr>
          <p:cNvPicPr>
            <a:picLocks noChangeAspect="1"/>
          </p:cNvPicPr>
          <p:nvPr/>
        </p:nvPicPr>
        <p:blipFill>
          <a:blip r:embed="rId5"/>
          <a:stretch>
            <a:fillRect/>
          </a:stretch>
        </p:blipFill>
        <p:spPr>
          <a:xfrm>
            <a:off x="4103532" y="3599298"/>
            <a:ext cx="254509" cy="228600"/>
          </a:xfrm>
          <a:prstGeom prst="rect">
            <a:avLst/>
          </a:prstGeom>
        </p:spPr>
      </p:pic>
      <p:pic>
        <p:nvPicPr>
          <p:cNvPr id="7" name="Picture 6">
            <a:extLst>
              <a:ext uri="{FF2B5EF4-FFF2-40B4-BE49-F238E27FC236}">
                <a16:creationId xmlns:a16="http://schemas.microsoft.com/office/drawing/2014/main" id="{4D0053E2-EB6B-4681-9FEE-F6C05E3DDB94}"/>
              </a:ext>
            </a:extLst>
          </p:cNvPr>
          <p:cNvPicPr>
            <a:picLocks noChangeAspect="1"/>
          </p:cNvPicPr>
          <p:nvPr/>
        </p:nvPicPr>
        <p:blipFill>
          <a:blip r:embed="rId6"/>
          <a:stretch>
            <a:fillRect/>
          </a:stretch>
        </p:blipFill>
        <p:spPr>
          <a:xfrm>
            <a:off x="5125024" y="3599298"/>
            <a:ext cx="254509" cy="228600"/>
          </a:xfrm>
          <a:prstGeom prst="rect">
            <a:avLst/>
          </a:prstGeom>
        </p:spPr>
      </p:pic>
      <p:pic>
        <p:nvPicPr>
          <p:cNvPr id="8" name="Picture 7">
            <a:extLst>
              <a:ext uri="{FF2B5EF4-FFF2-40B4-BE49-F238E27FC236}">
                <a16:creationId xmlns:a16="http://schemas.microsoft.com/office/drawing/2014/main" id="{D9A6D17A-58AF-4977-9823-4EEBB7AFF3C4}"/>
              </a:ext>
            </a:extLst>
          </p:cNvPr>
          <p:cNvPicPr>
            <a:picLocks noChangeAspect="1"/>
          </p:cNvPicPr>
          <p:nvPr/>
        </p:nvPicPr>
        <p:blipFill>
          <a:blip r:embed="rId7"/>
          <a:stretch>
            <a:fillRect/>
          </a:stretch>
        </p:blipFill>
        <p:spPr>
          <a:xfrm>
            <a:off x="3972612" y="4785773"/>
            <a:ext cx="1511811" cy="559309"/>
          </a:xfrm>
          <a:prstGeom prst="rect">
            <a:avLst/>
          </a:prstGeom>
        </p:spPr>
      </p:pic>
      <p:pic>
        <p:nvPicPr>
          <p:cNvPr id="10" name="Picture 9">
            <a:extLst>
              <a:ext uri="{FF2B5EF4-FFF2-40B4-BE49-F238E27FC236}">
                <a16:creationId xmlns:a16="http://schemas.microsoft.com/office/drawing/2014/main" id="{A499760E-8FF4-448B-898A-1AD3CDB0BAF4}"/>
              </a:ext>
            </a:extLst>
          </p:cNvPr>
          <p:cNvPicPr>
            <a:picLocks noChangeAspect="1"/>
          </p:cNvPicPr>
          <p:nvPr/>
        </p:nvPicPr>
        <p:blipFill>
          <a:blip r:embed="rId8"/>
          <a:stretch>
            <a:fillRect/>
          </a:stretch>
        </p:blipFill>
        <p:spPr>
          <a:xfrm>
            <a:off x="11439781" y="4445575"/>
            <a:ext cx="140208" cy="140208"/>
          </a:xfrm>
          <a:prstGeom prst="rect">
            <a:avLst/>
          </a:prstGeom>
        </p:spPr>
      </p:pic>
      <p:pic>
        <p:nvPicPr>
          <p:cNvPr id="12" name="Picture 11">
            <a:extLst>
              <a:ext uri="{FF2B5EF4-FFF2-40B4-BE49-F238E27FC236}">
                <a16:creationId xmlns:a16="http://schemas.microsoft.com/office/drawing/2014/main" id="{A713F358-6FCF-4F13-888C-42305DD489E6}"/>
              </a:ext>
            </a:extLst>
          </p:cNvPr>
          <p:cNvPicPr>
            <a:picLocks noChangeAspect="1"/>
          </p:cNvPicPr>
          <p:nvPr/>
        </p:nvPicPr>
        <p:blipFill>
          <a:blip r:embed="rId9"/>
          <a:stretch>
            <a:fillRect/>
          </a:stretch>
        </p:blipFill>
        <p:spPr>
          <a:xfrm>
            <a:off x="9820258" y="2931899"/>
            <a:ext cx="152400" cy="202692"/>
          </a:xfrm>
          <a:prstGeom prst="rect">
            <a:avLst/>
          </a:prstGeom>
        </p:spPr>
      </p:pic>
      <p:pic>
        <p:nvPicPr>
          <p:cNvPr id="13" name="Picture 12">
            <a:extLst>
              <a:ext uri="{FF2B5EF4-FFF2-40B4-BE49-F238E27FC236}">
                <a16:creationId xmlns:a16="http://schemas.microsoft.com/office/drawing/2014/main" id="{7A6BAB21-B14D-4C76-9397-8891F8D75DE8}"/>
              </a:ext>
            </a:extLst>
          </p:cNvPr>
          <p:cNvPicPr>
            <a:picLocks noChangeAspect="1"/>
          </p:cNvPicPr>
          <p:nvPr/>
        </p:nvPicPr>
        <p:blipFill>
          <a:blip r:embed="rId10"/>
          <a:stretch>
            <a:fillRect/>
          </a:stretch>
        </p:blipFill>
        <p:spPr>
          <a:xfrm>
            <a:off x="9054385" y="1554565"/>
            <a:ext cx="126492" cy="140208"/>
          </a:xfrm>
          <a:prstGeom prst="rect">
            <a:avLst/>
          </a:prstGeom>
        </p:spPr>
      </p:pic>
      <p:pic>
        <p:nvPicPr>
          <p:cNvPr id="14" name="Picture 13">
            <a:extLst>
              <a:ext uri="{FF2B5EF4-FFF2-40B4-BE49-F238E27FC236}">
                <a16:creationId xmlns:a16="http://schemas.microsoft.com/office/drawing/2014/main" id="{A729EAE3-7664-4BF7-BA7E-DF5AFF9F934B}"/>
              </a:ext>
            </a:extLst>
          </p:cNvPr>
          <p:cNvPicPr>
            <a:picLocks noChangeAspect="1"/>
          </p:cNvPicPr>
          <p:nvPr/>
        </p:nvPicPr>
        <p:blipFill>
          <a:blip r:embed="rId5"/>
          <a:stretch>
            <a:fillRect/>
          </a:stretch>
        </p:blipFill>
        <p:spPr>
          <a:xfrm>
            <a:off x="8561336" y="1651231"/>
            <a:ext cx="254509" cy="228600"/>
          </a:xfrm>
          <a:prstGeom prst="rect">
            <a:avLst/>
          </a:prstGeom>
        </p:spPr>
      </p:pic>
      <p:pic>
        <p:nvPicPr>
          <p:cNvPr id="15" name="Picture 14">
            <a:extLst>
              <a:ext uri="{FF2B5EF4-FFF2-40B4-BE49-F238E27FC236}">
                <a16:creationId xmlns:a16="http://schemas.microsoft.com/office/drawing/2014/main" id="{F8A5E7B9-4FFE-4F74-B5F9-C460179D8421}"/>
              </a:ext>
            </a:extLst>
          </p:cNvPr>
          <p:cNvPicPr>
            <a:picLocks noChangeAspect="1"/>
          </p:cNvPicPr>
          <p:nvPr/>
        </p:nvPicPr>
        <p:blipFill>
          <a:blip r:embed="rId11"/>
          <a:stretch>
            <a:fillRect/>
          </a:stretch>
        </p:blipFill>
        <p:spPr>
          <a:xfrm>
            <a:off x="9053623" y="5907625"/>
            <a:ext cx="254509" cy="228600"/>
          </a:xfrm>
          <a:prstGeom prst="rect">
            <a:avLst/>
          </a:prstGeom>
        </p:spPr>
      </p:pic>
      <p:pic>
        <p:nvPicPr>
          <p:cNvPr id="16" name="Picture 15">
            <a:extLst>
              <a:ext uri="{FF2B5EF4-FFF2-40B4-BE49-F238E27FC236}">
                <a16:creationId xmlns:a16="http://schemas.microsoft.com/office/drawing/2014/main" id="{213CA2C8-EE54-42EC-A695-538107FB1DF2}"/>
              </a:ext>
            </a:extLst>
          </p:cNvPr>
          <p:cNvPicPr>
            <a:picLocks noChangeAspect="1"/>
          </p:cNvPicPr>
          <p:nvPr/>
        </p:nvPicPr>
        <p:blipFill>
          <a:blip r:embed="rId12"/>
          <a:stretch>
            <a:fillRect/>
          </a:stretch>
        </p:blipFill>
        <p:spPr>
          <a:xfrm>
            <a:off x="11134980" y="3970969"/>
            <a:ext cx="304801" cy="228600"/>
          </a:xfrm>
          <a:prstGeom prst="rect">
            <a:avLst/>
          </a:prstGeom>
        </p:spPr>
      </p:pic>
      <p:pic>
        <p:nvPicPr>
          <p:cNvPr id="17" name="Picture 16">
            <a:extLst>
              <a:ext uri="{FF2B5EF4-FFF2-40B4-BE49-F238E27FC236}">
                <a16:creationId xmlns:a16="http://schemas.microsoft.com/office/drawing/2014/main" id="{310CFA28-4F46-4E66-A91E-C7C15F824BA0}"/>
              </a:ext>
            </a:extLst>
          </p:cNvPr>
          <p:cNvPicPr>
            <a:picLocks noChangeAspect="1"/>
          </p:cNvPicPr>
          <p:nvPr/>
        </p:nvPicPr>
        <p:blipFill>
          <a:blip r:embed="rId13"/>
          <a:stretch>
            <a:fillRect/>
          </a:stretch>
        </p:blipFill>
        <p:spPr>
          <a:xfrm>
            <a:off x="6540959" y="3314700"/>
            <a:ext cx="304801" cy="228600"/>
          </a:xfrm>
          <a:prstGeom prst="rect">
            <a:avLst/>
          </a:prstGeom>
        </p:spPr>
      </p:pic>
    </p:spTree>
    <p:extLst>
      <p:ext uri="{BB962C8B-B14F-4D97-AF65-F5344CB8AC3E}">
        <p14:creationId xmlns:p14="http://schemas.microsoft.com/office/powerpoint/2010/main" val="5241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F83B-E928-4413-BF3C-4788C622F05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3C6EA29-DAE7-4E95-81E3-046FC6146B6D}"/>
              </a:ext>
            </a:extLst>
          </p:cNvPr>
          <p:cNvSpPr>
            <a:spLocks noGrp="1"/>
          </p:cNvSpPr>
          <p:nvPr>
            <p:ph idx="1"/>
          </p:nvPr>
        </p:nvSpPr>
        <p:spPr>
          <a:xfrm>
            <a:off x="1143000" y="2057399"/>
            <a:ext cx="9872871" cy="4376351"/>
          </a:xfrm>
        </p:spPr>
        <p:txBody>
          <a:bodyPr/>
          <a:lstStyle/>
          <a:p>
            <a:r>
              <a:rPr lang="en-US" dirty="0">
                <a:solidFill>
                  <a:schemeClr val="accent4">
                    <a:lumMod val="75000"/>
                  </a:schemeClr>
                </a:solidFill>
              </a:rPr>
              <a:t>Multipartite systems are not just sums of its constituents</a:t>
            </a:r>
          </a:p>
          <a:p>
            <a:r>
              <a:rPr lang="en-US" dirty="0"/>
              <a:t>One view can present a system as a part of a larger one without our access to the other part (open system); this brings new terminology – </a:t>
            </a:r>
            <a:r>
              <a:rPr lang="en-US" sz="2200" dirty="0">
                <a:solidFill>
                  <a:schemeClr val="accent4">
                    <a:lumMod val="75000"/>
                  </a:schemeClr>
                </a:solidFill>
              </a:rPr>
              <a:t>density matrices</a:t>
            </a:r>
          </a:p>
          <a:p>
            <a:r>
              <a:rPr lang="en-US" dirty="0"/>
              <a:t>States in mixed states can be prepared in many ways</a:t>
            </a:r>
          </a:p>
          <a:p>
            <a:r>
              <a:rPr lang="en-US" sz="2200" dirty="0"/>
              <a:t>They have </a:t>
            </a:r>
            <a:r>
              <a:rPr lang="en-US" dirty="0"/>
              <a:t>preferred basis</a:t>
            </a:r>
          </a:p>
          <a:p>
            <a:r>
              <a:rPr lang="en-US" sz="2200" dirty="0"/>
              <a:t>Note: in the same way as we treated states by tracing out one of their parts we can do the same also to:</a:t>
            </a:r>
          </a:p>
          <a:p>
            <a:pPr lvl="1"/>
            <a:r>
              <a:rPr lang="en-US" sz="2200" dirty="0"/>
              <a:t>Observables – they can generalize to POVMs</a:t>
            </a:r>
          </a:p>
          <a:p>
            <a:pPr lvl="1"/>
            <a:r>
              <a:rPr lang="en-US" sz="2200" dirty="0"/>
              <a:t>Unitary evolutions – general description are channels (CPTP maps)</a:t>
            </a:r>
          </a:p>
          <a:p>
            <a:r>
              <a:rPr lang="en-US" sz="2400" dirty="0"/>
              <a:t>Conversely, all these can be “purified”</a:t>
            </a:r>
          </a:p>
        </p:txBody>
      </p:sp>
    </p:spTree>
    <p:extLst>
      <p:ext uri="{BB962C8B-B14F-4D97-AF65-F5344CB8AC3E}">
        <p14:creationId xmlns:p14="http://schemas.microsoft.com/office/powerpoint/2010/main" val="207347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50228-06A2-44C4-A97C-BB1689FABB9A}"/>
              </a:ext>
            </a:extLst>
          </p:cNvPr>
          <p:cNvSpPr>
            <a:spLocks noGrp="1"/>
          </p:cNvSpPr>
          <p:nvPr>
            <p:ph type="title"/>
          </p:nvPr>
        </p:nvSpPr>
        <p:spPr/>
        <p:txBody>
          <a:bodyPr/>
          <a:lstStyle/>
          <a:p>
            <a:r>
              <a:rPr lang="en-US" dirty="0"/>
              <a:t>TWO qubits</a:t>
            </a:r>
          </a:p>
        </p:txBody>
      </p:sp>
      <p:sp>
        <p:nvSpPr>
          <p:cNvPr id="7" name="Text Placeholder 6">
            <a:extLst>
              <a:ext uri="{FF2B5EF4-FFF2-40B4-BE49-F238E27FC236}">
                <a16:creationId xmlns:a16="http://schemas.microsoft.com/office/drawing/2014/main" id="{DEAD59C3-2580-4089-BA76-332801C97DBB}"/>
              </a:ext>
            </a:extLst>
          </p:cNvPr>
          <p:cNvSpPr>
            <a:spLocks noGrp="1"/>
          </p:cNvSpPr>
          <p:nvPr>
            <p:ph type="body" idx="1"/>
          </p:nvPr>
        </p:nvSpPr>
        <p:spPr/>
        <p:txBody>
          <a:bodyPr/>
          <a:lstStyle/>
          <a:p>
            <a:r>
              <a:rPr lang="en-US" dirty="0"/>
              <a:t>Entanglement</a:t>
            </a:r>
          </a:p>
        </p:txBody>
      </p:sp>
      <p:pic>
        <p:nvPicPr>
          <p:cNvPr id="4" name="Picture 3">
            <a:extLst>
              <a:ext uri="{FF2B5EF4-FFF2-40B4-BE49-F238E27FC236}">
                <a16:creationId xmlns:a16="http://schemas.microsoft.com/office/drawing/2014/main" id="{67AA1044-81BA-4BD5-A966-29339FDC1FD0}"/>
              </a:ext>
            </a:extLst>
          </p:cNvPr>
          <p:cNvPicPr>
            <a:picLocks noChangeAspect="1"/>
          </p:cNvPicPr>
          <p:nvPr/>
        </p:nvPicPr>
        <p:blipFill>
          <a:blip r:embed="rId2"/>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485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A3E0-08CD-4FA4-9F06-63A71AC89FAC}"/>
              </a:ext>
            </a:extLst>
          </p:cNvPr>
          <p:cNvSpPr>
            <a:spLocks noGrp="1"/>
          </p:cNvSpPr>
          <p:nvPr>
            <p:ph type="title"/>
          </p:nvPr>
        </p:nvSpPr>
        <p:spPr/>
        <p:txBody>
          <a:bodyPr/>
          <a:lstStyle/>
          <a:p>
            <a:r>
              <a:rPr lang="en-US" dirty="0"/>
              <a:t>Entanglement</a:t>
            </a:r>
          </a:p>
        </p:txBody>
      </p:sp>
      <p:sp>
        <p:nvSpPr>
          <p:cNvPr id="3" name="Content Placeholder 2">
            <a:extLst>
              <a:ext uri="{FF2B5EF4-FFF2-40B4-BE49-F238E27FC236}">
                <a16:creationId xmlns:a16="http://schemas.microsoft.com/office/drawing/2014/main" id="{3A7533E8-2A64-4B55-93F8-322B9200BAC0}"/>
              </a:ext>
            </a:extLst>
          </p:cNvPr>
          <p:cNvSpPr>
            <a:spLocks noGrp="1"/>
          </p:cNvSpPr>
          <p:nvPr>
            <p:ph idx="1"/>
          </p:nvPr>
        </p:nvSpPr>
        <p:spPr/>
        <p:txBody>
          <a:bodyPr/>
          <a:lstStyle/>
          <a:p>
            <a:r>
              <a:rPr lang="en-US" dirty="0"/>
              <a:t>If states can be written in factorized form                       they are called separable, otherwise we call them entangled</a:t>
            </a:r>
          </a:p>
          <a:p>
            <a:r>
              <a:rPr lang="en-US" dirty="0"/>
              <a:t>Let’s take general state                                               and set                              ; then</a:t>
            </a:r>
          </a:p>
          <a:p>
            <a:endParaRPr lang="en-US" dirty="0"/>
          </a:p>
          <a:p>
            <a:r>
              <a:rPr lang="en-US" dirty="0"/>
              <a:t>If the A basis is chosen such that                            then we can compute</a:t>
            </a:r>
            <a:br>
              <a:rPr lang="en-US" dirty="0"/>
            </a:br>
            <a:br>
              <a:rPr lang="en-US" dirty="0"/>
            </a:br>
            <a:br>
              <a:rPr lang="en-US" dirty="0"/>
            </a:br>
            <a:r>
              <a:rPr lang="en-US" dirty="0"/>
              <a:t>and by comparing the two  we obtain</a:t>
            </a:r>
          </a:p>
          <a:p>
            <a:r>
              <a:rPr lang="en-US" dirty="0"/>
              <a:t>The tilde basis is orthogonal and we can normalize it to           and write</a:t>
            </a:r>
          </a:p>
          <a:p>
            <a:endParaRPr lang="en-US" dirty="0"/>
          </a:p>
        </p:txBody>
      </p:sp>
      <p:pic>
        <p:nvPicPr>
          <p:cNvPr id="4" name="Picture 3">
            <a:extLst>
              <a:ext uri="{FF2B5EF4-FFF2-40B4-BE49-F238E27FC236}">
                <a16:creationId xmlns:a16="http://schemas.microsoft.com/office/drawing/2014/main" id="{CEFC7A6C-502C-4CDE-B582-B44FFB007F2E}"/>
              </a:ext>
            </a:extLst>
          </p:cNvPr>
          <p:cNvPicPr>
            <a:picLocks noChangeAspect="1"/>
          </p:cNvPicPr>
          <p:nvPr/>
        </p:nvPicPr>
        <p:blipFill>
          <a:blip r:embed="rId2"/>
          <a:stretch>
            <a:fillRect/>
          </a:stretch>
        </p:blipFill>
        <p:spPr>
          <a:xfrm>
            <a:off x="6457515" y="2128018"/>
            <a:ext cx="1231395" cy="254509"/>
          </a:xfrm>
          <a:prstGeom prst="rect">
            <a:avLst/>
          </a:prstGeom>
        </p:spPr>
      </p:pic>
      <p:pic>
        <p:nvPicPr>
          <p:cNvPr id="5" name="Picture 4">
            <a:extLst>
              <a:ext uri="{FF2B5EF4-FFF2-40B4-BE49-F238E27FC236}">
                <a16:creationId xmlns:a16="http://schemas.microsoft.com/office/drawing/2014/main" id="{326F626F-86F7-4C60-AD56-59A3BD093594}"/>
              </a:ext>
            </a:extLst>
          </p:cNvPr>
          <p:cNvPicPr>
            <a:picLocks noChangeAspect="1"/>
          </p:cNvPicPr>
          <p:nvPr/>
        </p:nvPicPr>
        <p:blipFill>
          <a:blip r:embed="rId3"/>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AE1B363-659B-490D-9651-4BC633A91F1A}"/>
              </a:ext>
            </a:extLst>
          </p:cNvPr>
          <p:cNvPicPr>
            <a:picLocks noChangeAspect="1"/>
          </p:cNvPicPr>
          <p:nvPr/>
        </p:nvPicPr>
        <p:blipFill>
          <a:blip r:embed="rId4"/>
          <a:stretch>
            <a:fillRect/>
          </a:stretch>
        </p:blipFill>
        <p:spPr>
          <a:xfrm>
            <a:off x="4291906" y="2869691"/>
            <a:ext cx="2781306" cy="559309"/>
          </a:xfrm>
          <a:prstGeom prst="rect">
            <a:avLst/>
          </a:prstGeom>
        </p:spPr>
      </p:pic>
      <p:pic>
        <p:nvPicPr>
          <p:cNvPr id="8" name="Picture 7">
            <a:extLst>
              <a:ext uri="{FF2B5EF4-FFF2-40B4-BE49-F238E27FC236}">
                <a16:creationId xmlns:a16="http://schemas.microsoft.com/office/drawing/2014/main" id="{40DADD52-D91A-46EC-8C9D-75A46FD02B44}"/>
              </a:ext>
            </a:extLst>
          </p:cNvPr>
          <p:cNvPicPr>
            <a:picLocks noChangeAspect="1"/>
          </p:cNvPicPr>
          <p:nvPr/>
        </p:nvPicPr>
        <p:blipFill>
          <a:blip r:embed="rId5"/>
          <a:stretch>
            <a:fillRect/>
          </a:stretch>
        </p:blipFill>
        <p:spPr>
          <a:xfrm>
            <a:off x="8256453" y="2869691"/>
            <a:ext cx="1840996" cy="533401"/>
          </a:xfrm>
          <a:prstGeom prst="rect">
            <a:avLst/>
          </a:prstGeom>
        </p:spPr>
      </p:pic>
      <p:pic>
        <p:nvPicPr>
          <p:cNvPr id="9" name="Picture 8">
            <a:extLst>
              <a:ext uri="{FF2B5EF4-FFF2-40B4-BE49-F238E27FC236}">
                <a16:creationId xmlns:a16="http://schemas.microsoft.com/office/drawing/2014/main" id="{A6331F9C-FDC5-486A-8C6E-1F9B82EA4474}"/>
              </a:ext>
            </a:extLst>
          </p:cNvPr>
          <p:cNvPicPr>
            <a:picLocks noChangeAspect="1"/>
          </p:cNvPicPr>
          <p:nvPr/>
        </p:nvPicPr>
        <p:blipFill>
          <a:blip r:embed="rId6"/>
          <a:stretch>
            <a:fillRect/>
          </a:stretch>
        </p:blipFill>
        <p:spPr>
          <a:xfrm>
            <a:off x="1933658" y="3254811"/>
            <a:ext cx="2350013" cy="521209"/>
          </a:xfrm>
          <a:prstGeom prst="rect">
            <a:avLst/>
          </a:prstGeom>
        </p:spPr>
      </p:pic>
      <p:pic>
        <p:nvPicPr>
          <p:cNvPr id="11" name="Picture 10">
            <a:extLst>
              <a:ext uri="{FF2B5EF4-FFF2-40B4-BE49-F238E27FC236}">
                <a16:creationId xmlns:a16="http://schemas.microsoft.com/office/drawing/2014/main" id="{C9EF535B-F405-4553-B2F8-378377F1BFAF}"/>
              </a:ext>
            </a:extLst>
          </p:cNvPr>
          <p:cNvPicPr>
            <a:picLocks noChangeAspect="1"/>
          </p:cNvPicPr>
          <p:nvPr/>
        </p:nvPicPr>
        <p:blipFill>
          <a:blip r:embed="rId7"/>
          <a:stretch>
            <a:fillRect/>
          </a:stretch>
        </p:blipFill>
        <p:spPr>
          <a:xfrm>
            <a:off x="5434909" y="3839429"/>
            <a:ext cx="1638303" cy="507493"/>
          </a:xfrm>
          <a:prstGeom prst="rect">
            <a:avLst/>
          </a:prstGeom>
        </p:spPr>
      </p:pic>
      <p:pic>
        <p:nvPicPr>
          <p:cNvPr id="12" name="Picture 11">
            <a:extLst>
              <a:ext uri="{FF2B5EF4-FFF2-40B4-BE49-F238E27FC236}">
                <a16:creationId xmlns:a16="http://schemas.microsoft.com/office/drawing/2014/main" id="{A8AB55FB-0145-4301-B385-5CBEA3F7CC3B}"/>
              </a:ext>
            </a:extLst>
          </p:cNvPr>
          <p:cNvPicPr>
            <a:picLocks noChangeAspect="1"/>
          </p:cNvPicPr>
          <p:nvPr/>
        </p:nvPicPr>
        <p:blipFill>
          <a:blip r:embed="rId8"/>
          <a:stretch>
            <a:fillRect/>
          </a:stretch>
        </p:blipFill>
        <p:spPr>
          <a:xfrm>
            <a:off x="1933658" y="4203190"/>
            <a:ext cx="3493015" cy="559309"/>
          </a:xfrm>
          <a:prstGeom prst="rect">
            <a:avLst/>
          </a:prstGeom>
        </p:spPr>
      </p:pic>
      <p:pic>
        <p:nvPicPr>
          <p:cNvPr id="13" name="Picture 12">
            <a:extLst>
              <a:ext uri="{FF2B5EF4-FFF2-40B4-BE49-F238E27FC236}">
                <a16:creationId xmlns:a16="http://schemas.microsoft.com/office/drawing/2014/main" id="{9FD79E98-9B1D-410F-81E1-30861E522806}"/>
              </a:ext>
            </a:extLst>
          </p:cNvPr>
          <p:cNvPicPr>
            <a:picLocks noChangeAspect="1"/>
          </p:cNvPicPr>
          <p:nvPr/>
        </p:nvPicPr>
        <p:blipFill>
          <a:blip r:embed="rId9"/>
          <a:stretch>
            <a:fillRect/>
          </a:stretch>
        </p:blipFill>
        <p:spPr>
          <a:xfrm>
            <a:off x="5962133" y="4742935"/>
            <a:ext cx="1371603" cy="330709"/>
          </a:xfrm>
          <a:prstGeom prst="rect">
            <a:avLst/>
          </a:prstGeom>
        </p:spPr>
      </p:pic>
      <p:pic>
        <p:nvPicPr>
          <p:cNvPr id="14" name="Picture 13">
            <a:extLst>
              <a:ext uri="{FF2B5EF4-FFF2-40B4-BE49-F238E27FC236}">
                <a16:creationId xmlns:a16="http://schemas.microsoft.com/office/drawing/2014/main" id="{D7FC3684-14AA-4E7B-B6B5-473685006AD6}"/>
              </a:ext>
            </a:extLst>
          </p:cNvPr>
          <p:cNvPicPr>
            <a:picLocks noChangeAspect="1"/>
          </p:cNvPicPr>
          <p:nvPr/>
        </p:nvPicPr>
        <p:blipFill>
          <a:blip r:embed="rId10"/>
          <a:stretch>
            <a:fillRect/>
          </a:stretch>
        </p:blipFill>
        <p:spPr>
          <a:xfrm>
            <a:off x="1933658" y="5740907"/>
            <a:ext cx="2895606" cy="507493"/>
          </a:xfrm>
          <a:prstGeom prst="rect">
            <a:avLst/>
          </a:prstGeom>
        </p:spPr>
      </p:pic>
      <p:pic>
        <p:nvPicPr>
          <p:cNvPr id="15" name="Picture 14">
            <a:extLst>
              <a:ext uri="{FF2B5EF4-FFF2-40B4-BE49-F238E27FC236}">
                <a16:creationId xmlns:a16="http://schemas.microsoft.com/office/drawing/2014/main" id="{F84EC5FF-BF46-4A5F-B22A-AF84B5AE6DF1}"/>
              </a:ext>
            </a:extLst>
          </p:cNvPr>
          <p:cNvPicPr>
            <a:picLocks noChangeAspect="1"/>
          </p:cNvPicPr>
          <p:nvPr/>
        </p:nvPicPr>
        <p:blipFill>
          <a:blip r:embed="rId11"/>
          <a:stretch>
            <a:fillRect/>
          </a:stretch>
        </p:blipFill>
        <p:spPr>
          <a:xfrm>
            <a:off x="8108169" y="5231541"/>
            <a:ext cx="457201" cy="266701"/>
          </a:xfrm>
          <a:prstGeom prst="rect">
            <a:avLst/>
          </a:prstGeom>
        </p:spPr>
      </p:pic>
    </p:spTree>
    <p:extLst>
      <p:ext uri="{BB962C8B-B14F-4D97-AF65-F5344CB8AC3E}">
        <p14:creationId xmlns:p14="http://schemas.microsoft.com/office/powerpoint/2010/main" val="709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A3E0-08CD-4FA4-9F06-63A71AC89FAC}"/>
              </a:ext>
            </a:extLst>
          </p:cNvPr>
          <p:cNvSpPr>
            <a:spLocks noGrp="1"/>
          </p:cNvSpPr>
          <p:nvPr>
            <p:ph type="title"/>
          </p:nvPr>
        </p:nvSpPr>
        <p:spPr/>
        <p:txBody>
          <a:bodyPr/>
          <a:lstStyle/>
          <a:p>
            <a:r>
              <a:rPr lang="en-US" dirty="0"/>
              <a:t>Entanglement</a:t>
            </a:r>
          </a:p>
        </p:txBody>
      </p:sp>
      <p:sp>
        <p:nvSpPr>
          <p:cNvPr id="3" name="Content Placeholder 2">
            <a:extLst>
              <a:ext uri="{FF2B5EF4-FFF2-40B4-BE49-F238E27FC236}">
                <a16:creationId xmlns:a16="http://schemas.microsoft.com/office/drawing/2014/main" id="{3A7533E8-2A64-4B55-93F8-322B9200BAC0}"/>
              </a:ext>
            </a:extLst>
          </p:cNvPr>
          <p:cNvSpPr>
            <a:spLocks noGrp="1"/>
          </p:cNvSpPr>
          <p:nvPr>
            <p:ph idx="1"/>
          </p:nvPr>
        </p:nvSpPr>
        <p:spPr/>
        <p:txBody>
          <a:bodyPr/>
          <a:lstStyle/>
          <a:p>
            <a:r>
              <a:rPr lang="en-US" dirty="0"/>
              <a:t>Form                                                is called Schmidt decomposition with </a:t>
            </a:r>
            <a:r>
              <a:rPr lang="en-US" i="1" dirty="0" err="1"/>
              <a:t>i</a:t>
            </a:r>
            <a:r>
              <a:rPr lang="en-US" dirty="0"/>
              <a:t> running </a:t>
            </a:r>
            <a:br>
              <a:rPr lang="en-US" dirty="0"/>
            </a:br>
            <a:br>
              <a:rPr lang="en-US" dirty="0"/>
            </a:br>
            <a:r>
              <a:rPr lang="en-US" dirty="0"/>
              <a:t>up to the smaller dimension of the subsystems A or B,                      </a:t>
            </a:r>
          </a:p>
          <a:p>
            <a:r>
              <a:rPr lang="en-US" dirty="0"/>
              <a:t>The number of non-zero          is called the Schmidt number</a:t>
            </a:r>
          </a:p>
          <a:p>
            <a:r>
              <a:rPr lang="en-US" dirty="0"/>
              <a:t>Pure state is separable if and only if its Schmidt number is one</a:t>
            </a:r>
          </a:p>
          <a:p>
            <a:r>
              <a:rPr lang="en-US" dirty="0"/>
              <a:t>Local states are                             and                              ; they have the same non-</a:t>
            </a:r>
            <a:br>
              <a:rPr lang="en-US" dirty="0"/>
            </a:br>
            <a:br>
              <a:rPr lang="en-US" dirty="0"/>
            </a:br>
            <a:r>
              <a:rPr lang="en-US" dirty="0"/>
              <a:t>zero eigenvalues with the same degeneracy</a:t>
            </a:r>
          </a:p>
        </p:txBody>
      </p:sp>
      <p:pic>
        <p:nvPicPr>
          <p:cNvPr id="5" name="Picture 4">
            <a:extLst>
              <a:ext uri="{FF2B5EF4-FFF2-40B4-BE49-F238E27FC236}">
                <a16:creationId xmlns:a16="http://schemas.microsoft.com/office/drawing/2014/main" id="{326F626F-86F7-4C60-AD56-59A3BD093594}"/>
              </a:ext>
            </a:extLst>
          </p:cNvPr>
          <p:cNvPicPr>
            <a:picLocks noChangeAspect="1"/>
          </p:cNvPicPr>
          <p:nvPr/>
        </p:nvPicPr>
        <p:blipFill>
          <a:blip r:embed="rId2"/>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40AD22C-A4A1-485E-897E-EED5AF0ADA99}"/>
              </a:ext>
            </a:extLst>
          </p:cNvPr>
          <p:cNvPicPr>
            <a:picLocks noChangeAspect="1"/>
          </p:cNvPicPr>
          <p:nvPr/>
        </p:nvPicPr>
        <p:blipFill>
          <a:blip r:embed="rId3"/>
          <a:stretch>
            <a:fillRect/>
          </a:stretch>
        </p:blipFill>
        <p:spPr>
          <a:xfrm>
            <a:off x="2254934" y="2098590"/>
            <a:ext cx="2895606" cy="507493"/>
          </a:xfrm>
          <a:prstGeom prst="rect">
            <a:avLst/>
          </a:prstGeom>
        </p:spPr>
      </p:pic>
      <p:pic>
        <p:nvPicPr>
          <p:cNvPr id="6" name="Picture 5">
            <a:extLst>
              <a:ext uri="{FF2B5EF4-FFF2-40B4-BE49-F238E27FC236}">
                <a16:creationId xmlns:a16="http://schemas.microsoft.com/office/drawing/2014/main" id="{1034AC77-98A7-4A25-8935-11D03D749720}"/>
              </a:ext>
            </a:extLst>
          </p:cNvPr>
          <p:cNvPicPr>
            <a:picLocks noChangeAspect="1"/>
          </p:cNvPicPr>
          <p:nvPr/>
        </p:nvPicPr>
        <p:blipFill>
          <a:blip r:embed="rId4"/>
          <a:stretch>
            <a:fillRect/>
          </a:stretch>
        </p:blipFill>
        <p:spPr>
          <a:xfrm>
            <a:off x="7950026" y="2740193"/>
            <a:ext cx="1333503" cy="240792"/>
          </a:xfrm>
          <a:prstGeom prst="rect">
            <a:avLst/>
          </a:prstGeom>
        </p:spPr>
      </p:pic>
      <p:pic>
        <p:nvPicPr>
          <p:cNvPr id="10" name="Picture 9">
            <a:extLst>
              <a:ext uri="{FF2B5EF4-FFF2-40B4-BE49-F238E27FC236}">
                <a16:creationId xmlns:a16="http://schemas.microsoft.com/office/drawing/2014/main" id="{01D9985D-D53D-42F0-B48E-A1970C43BCB1}"/>
              </a:ext>
            </a:extLst>
          </p:cNvPr>
          <p:cNvPicPr>
            <a:picLocks noChangeAspect="1"/>
          </p:cNvPicPr>
          <p:nvPr/>
        </p:nvPicPr>
        <p:blipFill>
          <a:blip r:embed="rId5"/>
          <a:stretch>
            <a:fillRect/>
          </a:stretch>
        </p:blipFill>
        <p:spPr>
          <a:xfrm>
            <a:off x="3431572" y="4147629"/>
            <a:ext cx="1638303" cy="507493"/>
          </a:xfrm>
          <a:prstGeom prst="rect">
            <a:avLst/>
          </a:prstGeom>
        </p:spPr>
      </p:pic>
      <p:pic>
        <p:nvPicPr>
          <p:cNvPr id="17" name="Picture 16">
            <a:extLst>
              <a:ext uri="{FF2B5EF4-FFF2-40B4-BE49-F238E27FC236}">
                <a16:creationId xmlns:a16="http://schemas.microsoft.com/office/drawing/2014/main" id="{D43D15BE-E908-4480-BB15-5DDD788ED125}"/>
              </a:ext>
            </a:extLst>
          </p:cNvPr>
          <p:cNvPicPr>
            <a:picLocks noChangeAspect="1"/>
          </p:cNvPicPr>
          <p:nvPr/>
        </p:nvPicPr>
        <p:blipFill>
          <a:blip r:embed="rId6"/>
          <a:stretch>
            <a:fillRect/>
          </a:stretch>
        </p:blipFill>
        <p:spPr>
          <a:xfrm>
            <a:off x="5831439" y="4147628"/>
            <a:ext cx="1764796" cy="507493"/>
          </a:xfrm>
          <a:prstGeom prst="rect">
            <a:avLst/>
          </a:prstGeom>
        </p:spPr>
      </p:pic>
      <p:pic>
        <p:nvPicPr>
          <p:cNvPr id="4" name="Picture 3">
            <a:extLst>
              <a:ext uri="{FF2B5EF4-FFF2-40B4-BE49-F238E27FC236}">
                <a16:creationId xmlns:a16="http://schemas.microsoft.com/office/drawing/2014/main" id="{E7C9F3A6-A182-4913-9F21-49BB4D43BAC7}"/>
              </a:ext>
            </a:extLst>
          </p:cNvPr>
          <p:cNvPicPr>
            <a:picLocks noChangeAspect="1"/>
          </p:cNvPicPr>
          <p:nvPr/>
        </p:nvPicPr>
        <p:blipFill>
          <a:blip r:embed="rId7"/>
          <a:stretch>
            <a:fillRect/>
          </a:stretch>
        </p:blipFill>
        <p:spPr>
          <a:xfrm>
            <a:off x="4458049" y="3207852"/>
            <a:ext cx="457201" cy="266701"/>
          </a:xfrm>
          <a:prstGeom prst="rect">
            <a:avLst/>
          </a:prstGeom>
        </p:spPr>
      </p:pic>
    </p:spTree>
    <p:extLst>
      <p:ext uri="{BB962C8B-B14F-4D97-AF65-F5344CB8AC3E}">
        <p14:creationId xmlns:p14="http://schemas.microsoft.com/office/powerpoint/2010/main" val="99316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AEC3-0CC4-47B0-B093-2D531D1CDEC6}"/>
              </a:ext>
            </a:extLst>
          </p:cNvPr>
          <p:cNvSpPr>
            <a:spLocks noGrp="1"/>
          </p:cNvSpPr>
          <p:nvPr>
            <p:ph type="title"/>
          </p:nvPr>
        </p:nvSpPr>
        <p:spPr/>
        <p:txBody>
          <a:bodyPr/>
          <a:lstStyle/>
          <a:p>
            <a:r>
              <a:rPr lang="en-US" dirty="0"/>
              <a:t>Entanglement and mixed states</a:t>
            </a:r>
          </a:p>
        </p:txBody>
      </p:sp>
      <p:sp>
        <p:nvSpPr>
          <p:cNvPr id="3" name="Content Placeholder 2">
            <a:extLst>
              <a:ext uri="{FF2B5EF4-FFF2-40B4-BE49-F238E27FC236}">
                <a16:creationId xmlns:a16="http://schemas.microsoft.com/office/drawing/2014/main" id="{A57ADF55-951B-4DC6-B29A-40D06F144336}"/>
              </a:ext>
            </a:extLst>
          </p:cNvPr>
          <p:cNvSpPr>
            <a:spLocks noGrp="1"/>
          </p:cNvSpPr>
          <p:nvPr>
            <p:ph idx="1"/>
          </p:nvPr>
        </p:nvSpPr>
        <p:spPr/>
        <p:txBody>
          <a:bodyPr/>
          <a:lstStyle/>
          <a:p>
            <a:r>
              <a:rPr lang="en-US" dirty="0"/>
              <a:t>For mixed states Schmidt decomposition is not applicable</a:t>
            </a:r>
          </a:p>
          <a:p>
            <a:r>
              <a:rPr lang="en-US" dirty="0"/>
              <a:t>We define new categories of states:</a:t>
            </a:r>
          </a:p>
          <a:p>
            <a:pPr lvl="1"/>
            <a:r>
              <a:rPr lang="en-US" sz="2200" dirty="0"/>
              <a:t>Factorized states – if they are of form</a:t>
            </a:r>
          </a:p>
          <a:p>
            <a:pPr lvl="1"/>
            <a:r>
              <a:rPr lang="en-US" sz="2200" dirty="0"/>
              <a:t>Separable states – if they are convex combinations of factorized states</a:t>
            </a:r>
          </a:p>
          <a:p>
            <a:pPr lvl="1"/>
            <a:r>
              <a:rPr lang="en-US" sz="2200" dirty="0"/>
              <a:t>Entangled states – if they are not separable</a:t>
            </a:r>
          </a:p>
          <a:p>
            <a:r>
              <a:rPr lang="en-US" sz="2400" dirty="0"/>
              <a:t>Separable states can have entangled states in spectral decomposition</a:t>
            </a:r>
          </a:p>
          <a:p>
            <a:pPr marL="45720" indent="0">
              <a:buNone/>
            </a:pPr>
            <a:endParaRPr lang="en-US" sz="2400" dirty="0"/>
          </a:p>
          <a:p>
            <a:r>
              <a:rPr lang="en-US" sz="2400" dirty="0"/>
              <a:t>We use operational approach to defining entangled states, LOCC – local operations and classical communication</a:t>
            </a:r>
          </a:p>
        </p:txBody>
      </p:sp>
      <p:pic>
        <p:nvPicPr>
          <p:cNvPr id="4" name="Picture 3">
            <a:extLst>
              <a:ext uri="{FF2B5EF4-FFF2-40B4-BE49-F238E27FC236}">
                <a16:creationId xmlns:a16="http://schemas.microsoft.com/office/drawing/2014/main" id="{B50785CF-7C25-4B9C-AF4C-EBF9713CAE54}"/>
              </a:ext>
            </a:extLst>
          </p:cNvPr>
          <p:cNvPicPr>
            <a:picLocks noChangeAspect="1"/>
          </p:cNvPicPr>
          <p:nvPr/>
        </p:nvPicPr>
        <p:blipFill>
          <a:blip r:embed="rId2"/>
          <a:stretch>
            <a:fillRect/>
          </a:stretch>
        </p:blipFill>
        <p:spPr>
          <a:xfrm>
            <a:off x="6200002" y="2947518"/>
            <a:ext cx="533401" cy="254509"/>
          </a:xfrm>
          <a:prstGeom prst="rect">
            <a:avLst/>
          </a:prstGeom>
        </p:spPr>
      </p:pic>
      <p:pic>
        <p:nvPicPr>
          <p:cNvPr id="5" name="Picture 4">
            <a:extLst>
              <a:ext uri="{FF2B5EF4-FFF2-40B4-BE49-F238E27FC236}">
                <a16:creationId xmlns:a16="http://schemas.microsoft.com/office/drawing/2014/main" id="{7A4B678A-0B69-4914-AFE3-289055C4A6AC}"/>
              </a:ext>
            </a:extLst>
          </p:cNvPr>
          <p:cNvPicPr>
            <a:picLocks noChangeAspect="1"/>
          </p:cNvPicPr>
          <p:nvPr/>
        </p:nvPicPr>
        <p:blipFill>
          <a:blip r:embed="rId3"/>
          <a:stretch>
            <a:fillRect/>
          </a:stretch>
        </p:blipFill>
        <p:spPr>
          <a:xfrm>
            <a:off x="2769889" y="4633350"/>
            <a:ext cx="2121412" cy="507493"/>
          </a:xfrm>
          <a:prstGeom prst="rect">
            <a:avLst/>
          </a:prstGeom>
        </p:spPr>
      </p:pic>
      <p:pic>
        <p:nvPicPr>
          <p:cNvPr id="6" name="Picture 5">
            <a:extLst>
              <a:ext uri="{FF2B5EF4-FFF2-40B4-BE49-F238E27FC236}">
                <a16:creationId xmlns:a16="http://schemas.microsoft.com/office/drawing/2014/main" id="{2F298BBD-E5E4-4CE1-AC0C-C6BB2612FA93}"/>
              </a:ext>
            </a:extLst>
          </p:cNvPr>
          <p:cNvPicPr>
            <a:picLocks noChangeAspect="1"/>
          </p:cNvPicPr>
          <p:nvPr/>
        </p:nvPicPr>
        <p:blipFill>
          <a:blip r:embed="rId4"/>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949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2404-E78E-412D-89C2-0F9383722935}"/>
              </a:ext>
            </a:extLst>
          </p:cNvPr>
          <p:cNvSpPr>
            <a:spLocks noGrp="1"/>
          </p:cNvSpPr>
          <p:nvPr>
            <p:ph type="title"/>
          </p:nvPr>
        </p:nvSpPr>
        <p:spPr/>
        <p:txBody>
          <a:bodyPr/>
          <a:lstStyle/>
          <a:p>
            <a:r>
              <a:rPr lang="en-US" dirty="0"/>
              <a:t>LOCC</a:t>
            </a:r>
          </a:p>
        </p:txBody>
      </p:sp>
      <p:sp>
        <p:nvSpPr>
          <p:cNvPr id="3" name="Content Placeholder 2">
            <a:extLst>
              <a:ext uri="{FF2B5EF4-FFF2-40B4-BE49-F238E27FC236}">
                <a16:creationId xmlns:a16="http://schemas.microsoft.com/office/drawing/2014/main" id="{4706C72B-A814-4371-B6DB-D42077B4E399}"/>
              </a:ext>
            </a:extLst>
          </p:cNvPr>
          <p:cNvSpPr>
            <a:spLocks noGrp="1"/>
          </p:cNvSpPr>
          <p:nvPr>
            <p:ph idx="1"/>
          </p:nvPr>
        </p:nvSpPr>
        <p:spPr/>
        <p:txBody>
          <a:bodyPr/>
          <a:lstStyle/>
          <a:p>
            <a:r>
              <a:rPr lang="en-US" dirty="0"/>
              <a:t>Locally, entanglement cannot be created:</a:t>
            </a:r>
          </a:p>
          <a:p>
            <a:r>
              <a:rPr lang="en-US" dirty="0"/>
              <a:t>LOCC are changes to bipartite systems that include only </a:t>
            </a:r>
            <a:r>
              <a:rPr lang="en-US" sz="2000" dirty="0"/>
              <a:t>local operations and classical communication (includes destroying state, measurements, usage additional local quantum ancillary states, throwing coins...)</a:t>
            </a:r>
            <a:endParaRPr lang="en-US" dirty="0"/>
          </a:p>
        </p:txBody>
      </p:sp>
      <p:pic>
        <p:nvPicPr>
          <p:cNvPr id="4" name="Picture 3">
            <a:extLst>
              <a:ext uri="{FF2B5EF4-FFF2-40B4-BE49-F238E27FC236}">
                <a16:creationId xmlns:a16="http://schemas.microsoft.com/office/drawing/2014/main" id="{62AC467A-21D2-4E06-B094-457B44EF0422}"/>
              </a:ext>
            </a:extLst>
          </p:cNvPr>
          <p:cNvPicPr>
            <a:picLocks noChangeAspect="1"/>
          </p:cNvPicPr>
          <p:nvPr/>
        </p:nvPicPr>
        <p:blipFill>
          <a:blip r:embed="rId2"/>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D1CBB1A-21C3-4F87-92C4-C4859157E19D}"/>
              </a:ext>
            </a:extLst>
          </p:cNvPr>
          <p:cNvPicPr>
            <a:picLocks noChangeAspect="1"/>
          </p:cNvPicPr>
          <p:nvPr/>
        </p:nvPicPr>
        <p:blipFill>
          <a:blip r:embed="rId3"/>
          <a:stretch>
            <a:fillRect/>
          </a:stretch>
        </p:blipFill>
        <p:spPr>
          <a:xfrm>
            <a:off x="6438895" y="2098590"/>
            <a:ext cx="3581407" cy="507493"/>
          </a:xfrm>
          <a:prstGeom prst="rect">
            <a:avLst/>
          </a:prstGeom>
        </p:spPr>
      </p:pic>
      <p:sp>
        <p:nvSpPr>
          <p:cNvPr id="6" name="Rectangle 5">
            <a:extLst>
              <a:ext uri="{FF2B5EF4-FFF2-40B4-BE49-F238E27FC236}">
                <a16:creationId xmlns:a16="http://schemas.microsoft.com/office/drawing/2014/main" id="{FA51EC27-CEE0-48A9-8167-B07D31A67DA7}"/>
              </a:ext>
            </a:extLst>
          </p:cNvPr>
          <p:cNvSpPr/>
          <p:nvPr/>
        </p:nvSpPr>
        <p:spPr>
          <a:xfrm>
            <a:off x="3196207" y="3709983"/>
            <a:ext cx="645952" cy="6459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BD18E1-9A96-4CDD-8C72-A411AED37361}"/>
              </a:ext>
            </a:extLst>
          </p:cNvPr>
          <p:cNvSpPr/>
          <p:nvPr/>
        </p:nvSpPr>
        <p:spPr>
          <a:xfrm>
            <a:off x="4641415" y="3698316"/>
            <a:ext cx="645952" cy="6459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553561D-43F7-4927-AF8D-7E4750C0F581}"/>
              </a:ext>
            </a:extLst>
          </p:cNvPr>
          <p:cNvPicPr>
            <a:picLocks noChangeAspect="1"/>
          </p:cNvPicPr>
          <p:nvPr/>
        </p:nvPicPr>
        <p:blipFill>
          <a:blip r:embed="rId4"/>
          <a:stretch>
            <a:fillRect/>
          </a:stretch>
        </p:blipFill>
        <p:spPr>
          <a:xfrm>
            <a:off x="1878523" y="5253779"/>
            <a:ext cx="685627" cy="685627"/>
          </a:xfrm>
          <a:prstGeom prst="rect">
            <a:avLst/>
          </a:prstGeom>
        </p:spPr>
      </p:pic>
      <p:pic>
        <p:nvPicPr>
          <p:cNvPr id="13" name="Picture 12">
            <a:extLst>
              <a:ext uri="{FF2B5EF4-FFF2-40B4-BE49-F238E27FC236}">
                <a16:creationId xmlns:a16="http://schemas.microsoft.com/office/drawing/2014/main" id="{55DAB36D-237B-4D81-97D8-3F583D03A637}"/>
              </a:ext>
            </a:extLst>
          </p:cNvPr>
          <p:cNvPicPr>
            <a:picLocks noChangeAspect="1"/>
          </p:cNvPicPr>
          <p:nvPr/>
        </p:nvPicPr>
        <p:blipFill>
          <a:blip r:embed="rId5"/>
          <a:stretch>
            <a:fillRect/>
          </a:stretch>
        </p:blipFill>
        <p:spPr>
          <a:xfrm>
            <a:off x="1878523" y="3701816"/>
            <a:ext cx="685627" cy="685627"/>
          </a:xfrm>
          <a:prstGeom prst="rect">
            <a:avLst/>
          </a:prstGeom>
        </p:spPr>
      </p:pic>
      <p:sp>
        <p:nvSpPr>
          <p:cNvPr id="14" name="Arrow: Down 13">
            <a:extLst>
              <a:ext uri="{FF2B5EF4-FFF2-40B4-BE49-F238E27FC236}">
                <a16:creationId xmlns:a16="http://schemas.microsoft.com/office/drawing/2014/main" id="{3047A80F-4F60-4D0C-B049-84E0A717D4A8}"/>
              </a:ext>
            </a:extLst>
          </p:cNvPr>
          <p:cNvSpPr/>
          <p:nvPr/>
        </p:nvSpPr>
        <p:spPr>
          <a:xfrm rot="16200000">
            <a:off x="2789028" y="3810707"/>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219CE0D-77BC-4EC1-88AD-B148790BEF47}"/>
              </a:ext>
            </a:extLst>
          </p:cNvPr>
          <p:cNvSpPr/>
          <p:nvPr/>
        </p:nvSpPr>
        <p:spPr>
          <a:xfrm rot="16200000">
            <a:off x="4149146" y="3799039"/>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FF085484-7893-46A7-9617-4ABDF6CD8432}"/>
              </a:ext>
            </a:extLst>
          </p:cNvPr>
          <p:cNvSpPr/>
          <p:nvPr/>
        </p:nvSpPr>
        <p:spPr>
          <a:xfrm rot="16200000">
            <a:off x="5597337" y="3787371"/>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E7DA625D-6431-4136-93A7-F1E30D1D9C88}"/>
              </a:ext>
            </a:extLst>
          </p:cNvPr>
          <p:cNvSpPr/>
          <p:nvPr/>
        </p:nvSpPr>
        <p:spPr>
          <a:xfrm rot="16200000">
            <a:off x="7045528" y="3775703"/>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9D8E9636-F060-451C-B429-F3ECA0D6B3D1}"/>
              </a:ext>
            </a:extLst>
          </p:cNvPr>
          <p:cNvSpPr/>
          <p:nvPr/>
        </p:nvSpPr>
        <p:spPr>
          <a:xfrm rot="16200000">
            <a:off x="8493719" y="3764035"/>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A8CFB313-78F4-4677-B68D-FC23F2D15441}"/>
              </a:ext>
            </a:extLst>
          </p:cNvPr>
          <p:cNvSpPr/>
          <p:nvPr/>
        </p:nvSpPr>
        <p:spPr>
          <a:xfrm rot="16200000">
            <a:off x="9941910" y="3752367"/>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3F0194-045E-4A7B-B4DD-C611C791F156}"/>
              </a:ext>
            </a:extLst>
          </p:cNvPr>
          <p:cNvSpPr/>
          <p:nvPr/>
        </p:nvSpPr>
        <p:spPr>
          <a:xfrm>
            <a:off x="6086623" y="3693211"/>
            <a:ext cx="645952" cy="6459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1C6E35-59D2-472B-A4A1-A236556BF436}"/>
              </a:ext>
            </a:extLst>
          </p:cNvPr>
          <p:cNvSpPr/>
          <p:nvPr/>
        </p:nvSpPr>
        <p:spPr>
          <a:xfrm>
            <a:off x="7531831" y="3688106"/>
            <a:ext cx="645952" cy="6459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C14F41C-B966-44C4-93F9-256921F92423}"/>
              </a:ext>
            </a:extLst>
          </p:cNvPr>
          <p:cNvSpPr/>
          <p:nvPr/>
        </p:nvSpPr>
        <p:spPr>
          <a:xfrm>
            <a:off x="8977039" y="3683001"/>
            <a:ext cx="645952" cy="64595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42E3C2-4F0F-4F5B-A577-3F563055935B}"/>
              </a:ext>
            </a:extLst>
          </p:cNvPr>
          <p:cNvSpPr/>
          <p:nvPr/>
        </p:nvSpPr>
        <p:spPr>
          <a:xfrm>
            <a:off x="3196207" y="5277826"/>
            <a:ext cx="645952" cy="64595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B7D2E07-46D2-418C-8A63-9578A4274862}"/>
              </a:ext>
            </a:extLst>
          </p:cNvPr>
          <p:cNvSpPr/>
          <p:nvPr/>
        </p:nvSpPr>
        <p:spPr>
          <a:xfrm>
            <a:off x="4641415" y="5266159"/>
            <a:ext cx="645952" cy="64595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2C98A077-28AE-46EF-87B2-57215D4D0716}"/>
              </a:ext>
            </a:extLst>
          </p:cNvPr>
          <p:cNvSpPr/>
          <p:nvPr/>
        </p:nvSpPr>
        <p:spPr>
          <a:xfrm rot="16200000">
            <a:off x="2789028" y="5378550"/>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57512486-EE2D-4757-B321-72D9BDE0A4D4}"/>
              </a:ext>
            </a:extLst>
          </p:cNvPr>
          <p:cNvSpPr/>
          <p:nvPr/>
        </p:nvSpPr>
        <p:spPr>
          <a:xfrm rot="16200000">
            <a:off x="4149146" y="5366882"/>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047D7193-BF62-4760-83C4-DC7CDC7C3724}"/>
              </a:ext>
            </a:extLst>
          </p:cNvPr>
          <p:cNvSpPr/>
          <p:nvPr/>
        </p:nvSpPr>
        <p:spPr>
          <a:xfrm rot="16200000">
            <a:off x="5597337" y="5355214"/>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4DC489F5-C62D-4881-84B6-EED5E898E7FF}"/>
              </a:ext>
            </a:extLst>
          </p:cNvPr>
          <p:cNvSpPr/>
          <p:nvPr/>
        </p:nvSpPr>
        <p:spPr>
          <a:xfrm rot="16200000">
            <a:off x="7045528" y="5343546"/>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290E5F11-3698-4C4E-97F7-1C87DD5FB514}"/>
              </a:ext>
            </a:extLst>
          </p:cNvPr>
          <p:cNvSpPr/>
          <p:nvPr/>
        </p:nvSpPr>
        <p:spPr>
          <a:xfrm rot="16200000">
            <a:off x="8493719" y="5331878"/>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4E49E64F-0AA1-42E7-9EBB-14B89E9153F3}"/>
              </a:ext>
            </a:extLst>
          </p:cNvPr>
          <p:cNvSpPr/>
          <p:nvPr/>
        </p:nvSpPr>
        <p:spPr>
          <a:xfrm rot="16200000">
            <a:off x="9941910" y="5320210"/>
            <a:ext cx="182299" cy="467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10BB01E-0440-42F4-A118-A235A08CC4BB}"/>
              </a:ext>
            </a:extLst>
          </p:cNvPr>
          <p:cNvSpPr/>
          <p:nvPr/>
        </p:nvSpPr>
        <p:spPr>
          <a:xfrm>
            <a:off x="6086623" y="5261054"/>
            <a:ext cx="645952" cy="64595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83DC55-D76C-48B0-A39F-E0AD50294C43}"/>
              </a:ext>
            </a:extLst>
          </p:cNvPr>
          <p:cNvSpPr/>
          <p:nvPr/>
        </p:nvSpPr>
        <p:spPr>
          <a:xfrm>
            <a:off x="7531831" y="5255949"/>
            <a:ext cx="645952" cy="64595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A57C2B2-F2AA-4A30-8B6D-389A1F90D486}"/>
              </a:ext>
            </a:extLst>
          </p:cNvPr>
          <p:cNvSpPr/>
          <p:nvPr/>
        </p:nvSpPr>
        <p:spPr>
          <a:xfrm>
            <a:off x="8977039" y="5250844"/>
            <a:ext cx="645952" cy="645952"/>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Right 36">
            <a:extLst>
              <a:ext uri="{FF2B5EF4-FFF2-40B4-BE49-F238E27FC236}">
                <a16:creationId xmlns:a16="http://schemas.microsoft.com/office/drawing/2014/main" id="{90B67037-14C3-43CC-ACA6-D54F3EE05E5E}"/>
              </a:ext>
            </a:extLst>
          </p:cNvPr>
          <p:cNvSpPr/>
          <p:nvPr/>
        </p:nvSpPr>
        <p:spPr>
          <a:xfrm rot="16200000">
            <a:off x="3050049" y="4711456"/>
            <a:ext cx="921891" cy="210849"/>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Left-Right 37">
            <a:extLst>
              <a:ext uri="{FF2B5EF4-FFF2-40B4-BE49-F238E27FC236}">
                <a16:creationId xmlns:a16="http://schemas.microsoft.com/office/drawing/2014/main" id="{806B28FA-740F-4828-A209-22507ADF3F44}"/>
              </a:ext>
            </a:extLst>
          </p:cNvPr>
          <p:cNvSpPr/>
          <p:nvPr/>
        </p:nvSpPr>
        <p:spPr>
          <a:xfrm rot="16200000">
            <a:off x="4503445" y="4711456"/>
            <a:ext cx="921891" cy="210849"/>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Right 41">
            <a:extLst>
              <a:ext uri="{FF2B5EF4-FFF2-40B4-BE49-F238E27FC236}">
                <a16:creationId xmlns:a16="http://schemas.microsoft.com/office/drawing/2014/main" id="{CA6051EE-937E-41FE-8766-A751E23EA0B1}"/>
              </a:ext>
            </a:extLst>
          </p:cNvPr>
          <p:cNvSpPr/>
          <p:nvPr/>
        </p:nvSpPr>
        <p:spPr>
          <a:xfrm rot="16200000">
            <a:off x="5948653" y="4694684"/>
            <a:ext cx="921891" cy="210849"/>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Right 42">
            <a:extLst>
              <a:ext uri="{FF2B5EF4-FFF2-40B4-BE49-F238E27FC236}">
                <a16:creationId xmlns:a16="http://schemas.microsoft.com/office/drawing/2014/main" id="{884A6562-989F-40A5-9378-48D945044D54}"/>
              </a:ext>
            </a:extLst>
          </p:cNvPr>
          <p:cNvSpPr/>
          <p:nvPr/>
        </p:nvSpPr>
        <p:spPr>
          <a:xfrm rot="16200000">
            <a:off x="7393861" y="4687905"/>
            <a:ext cx="921891" cy="210849"/>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Left-Right 43">
            <a:extLst>
              <a:ext uri="{FF2B5EF4-FFF2-40B4-BE49-F238E27FC236}">
                <a16:creationId xmlns:a16="http://schemas.microsoft.com/office/drawing/2014/main" id="{F0A47663-D051-4B7F-B6F9-146AFBF52024}"/>
              </a:ext>
            </a:extLst>
          </p:cNvPr>
          <p:cNvSpPr/>
          <p:nvPr/>
        </p:nvSpPr>
        <p:spPr>
          <a:xfrm rot="16200000">
            <a:off x="8839069" y="4684474"/>
            <a:ext cx="921891" cy="210849"/>
          </a:xfrm>
          <a:prstGeom prst="lef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042A43D-6FB5-43F5-95F9-5D1DD4876352}"/>
              </a:ext>
            </a:extLst>
          </p:cNvPr>
          <p:cNvSpPr/>
          <p:nvPr/>
        </p:nvSpPr>
        <p:spPr>
          <a:xfrm>
            <a:off x="10422247" y="3674980"/>
            <a:ext cx="645952" cy="224879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9675CF6F-F63E-43AF-804C-7767221FD4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667" b="99556" l="1333" r="98889">
                        <a14:foregroundMark x1="80000" y1="3778" x2="80000" y2="3778"/>
                        <a14:foregroundMark x1="70444" y1="2667" x2="70444" y2="2667"/>
                        <a14:foregroundMark x1="80667" y1="23333" x2="80667" y2="23333"/>
                        <a14:foregroundMark x1="65556" y1="34222" x2="65556" y2="34222"/>
                        <a14:foregroundMark x1="56667" y1="43778" x2="56667" y2="43778"/>
                        <a14:foregroundMark x1="54444" y1="50667" x2="54444" y2="50667"/>
                        <a14:foregroundMark x1="38444" y1="62444" x2="38444" y2="62444"/>
                        <a14:foregroundMark x1="29778" y1="68222" x2="29778" y2="68222"/>
                        <a14:foregroundMark x1="9778" y1="67333" x2="10444" y2="67556"/>
                        <a14:foregroundMark x1="6000" y1="67778" x2="6000" y2="67778"/>
                        <a14:foregroundMark x1="8222" y1="85778" x2="9778" y2="85778"/>
                        <a14:foregroundMark x1="22444" y1="95333" x2="22444" y2="95333"/>
                        <a14:foregroundMark x1="24444" y1="99556" x2="24444" y2="99556"/>
                        <a14:foregroundMark x1="44889" y1="81111" x2="44889" y2="81111"/>
                        <a14:foregroundMark x1="94889" y1="28000" x2="94889" y2="28000"/>
                        <a14:foregroundMark x1="99333" y1="25333" x2="99333" y2="25333"/>
                        <a14:foregroundMark x1="44889" y1="65778" x2="44889" y2="65778"/>
                        <a14:foregroundMark x1="38444" y1="69778" x2="38444" y2="69778"/>
                        <a14:foregroundMark x1="37111" y1="68667" x2="37111" y2="68667"/>
                        <a14:foregroundMark x1="40889" y1="84889" x2="40889" y2="84889"/>
                        <a14:foregroundMark x1="38667" y1="83111" x2="38667" y2="83111"/>
                        <a14:foregroundMark x1="33333" y1="87333" x2="33333" y2="87333"/>
                        <a14:foregroundMark x1="32444" y1="88667" x2="32444" y2="88667"/>
                        <a14:foregroundMark x1="31556" y1="90000" x2="31556" y2="90000"/>
                        <a14:foregroundMark x1="34222" y1="89778" x2="35333" y2="89778"/>
                        <a14:foregroundMark x1="36000" y1="89111" x2="36667" y2="89111"/>
                        <a14:foregroundMark x1="35333" y1="91111" x2="35333" y2="91111"/>
                        <a14:foregroundMark x1="4222" y1="70889" x2="4222" y2="70889"/>
                        <a14:foregroundMark x1="5556" y1="74000" x2="5556" y2="74000"/>
                        <a14:foregroundMark x1="5556" y1="71556" x2="5556" y2="71556"/>
                        <a14:foregroundMark x1="2444" y1="76222" x2="2444" y2="76222"/>
                        <a14:foregroundMark x1="1333" y1="75333" x2="1333" y2="75333"/>
                        <a14:foregroundMark x1="3556" y1="74889" x2="3556" y2="74889"/>
                        <a14:foregroundMark x1="2222" y1="72667" x2="2222" y2="72667"/>
                        <a14:foregroundMark x1="2222" y1="72444" x2="2222" y2="72444"/>
                        <a14:foregroundMark x1="3333" y1="71556" x2="3333" y2="71556"/>
                        <a14:foregroundMark x1="35111" y1="42667" x2="35111" y2="42667"/>
                        <a14:foregroundMark x1="36000" y1="40889" x2="36000" y2="40889"/>
                        <a14:foregroundMark x1="57333" y1="16000" x2="57333" y2="16000"/>
                        <a14:foregroundMark x1="40222" y1="69333" x2="40222" y2="69333"/>
                        <a14:foregroundMark x1="41778" y1="69778" x2="41778" y2="69778"/>
                        <a14:foregroundMark x1="41333" y1="68889" x2="41333" y2="68889"/>
                        <a14:foregroundMark x1="39778" y1="71556" x2="39778" y2="71556"/>
                        <a14:foregroundMark x1="38222" y1="70889" x2="38222" y2="70889"/>
                        <a14:foregroundMark x1="38222" y1="72222" x2="38222" y2="72222"/>
                        <a14:foregroundMark x1="40000" y1="69778" x2="40889" y2="69556"/>
                        <a14:foregroundMark x1="40667" y1="68222" x2="40667" y2="68222"/>
                        <a14:foregroundMark x1="40222" y1="85778" x2="40222" y2="85778"/>
                        <a14:foregroundMark x1="38667" y1="85556" x2="38667" y2="85556"/>
                        <a14:foregroundMark x1="39556" y1="86444" x2="39556" y2="86444"/>
                        <a14:foregroundMark x1="36667" y1="85111" x2="36667" y2="85111"/>
                        <a14:foregroundMark x1="38000" y1="84444" x2="38000" y2="84444"/>
                        <a14:foregroundMark x1="31111" y1="90889" x2="31111" y2="90889"/>
                      </a14:backgroundRemoval>
                    </a14:imgEffect>
                  </a14:imgLayer>
                </a14:imgProps>
              </a:ext>
            </a:extLst>
          </a:blip>
          <a:stretch>
            <a:fillRect/>
          </a:stretch>
        </p:blipFill>
        <p:spPr>
          <a:xfrm rot="1815324">
            <a:off x="10025308" y="3947674"/>
            <a:ext cx="1439831" cy="1439831"/>
          </a:xfrm>
          <a:prstGeom prst="rect">
            <a:avLst/>
          </a:prstGeom>
        </p:spPr>
      </p:pic>
      <p:pic>
        <p:nvPicPr>
          <p:cNvPr id="56" name="Picture 55">
            <a:extLst>
              <a:ext uri="{FF2B5EF4-FFF2-40B4-BE49-F238E27FC236}">
                <a16:creationId xmlns:a16="http://schemas.microsoft.com/office/drawing/2014/main" id="{D899A4F2-4D95-48BE-8961-6F9FEB2F81D0}"/>
              </a:ext>
            </a:extLst>
          </p:cNvPr>
          <p:cNvPicPr>
            <a:picLocks noChangeAspect="1"/>
          </p:cNvPicPr>
          <p:nvPr/>
        </p:nvPicPr>
        <p:blipFill>
          <a:blip r:embed="rId8"/>
          <a:stretch>
            <a:fillRect/>
          </a:stretch>
        </p:blipFill>
        <p:spPr>
          <a:xfrm>
            <a:off x="3389739" y="3918659"/>
            <a:ext cx="266701" cy="228600"/>
          </a:xfrm>
          <a:prstGeom prst="rect">
            <a:avLst/>
          </a:prstGeom>
        </p:spPr>
      </p:pic>
      <p:pic>
        <p:nvPicPr>
          <p:cNvPr id="57" name="Picture 56">
            <a:extLst>
              <a:ext uri="{FF2B5EF4-FFF2-40B4-BE49-F238E27FC236}">
                <a16:creationId xmlns:a16="http://schemas.microsoft.com/office/drawing/2014/main" id="{D4659989-D049-4635-B4A6-2159F41F7CCC}"/>
              </a:ext>
            </a:extLst>
          </p:cNvPr>
          <p:cNvPicPr>
            <a:picLocks noChangeAspect="1"/>
          </p:cNvPicPr>
          <p:nvPr/>
        </p:nvPicPr>
        <p:blipFill>
          <a:blip r:embed="rId9"/>
          <a:stretch>
            <a:fillRect/>
          </a:stretch>
        </p:blipFill>
        <p:spPr>
          <a:xfrm>
            <a:off x="4824944" y="3918659"/>
            <a:ext cx="278893" cy="228600"/>
          </a:xfrm>
          <a:prstGeom prst="rect">
            <a:avLst/>
          </a:prstGeom>
        </p:spPr>
      </p:pic>
      <p:pic>
        <p:nvPicPr>
          <p:cNvPr id="58" name="Picture 57">
            <a:extLst>
              <a:ext uri="{FF2B5EF4-FFF2-40B4-BE49-F238E27FC236}">
                <a16:creationId xmlns:a16="http://schemas.microsoft.com/office/drawing/2014/main" id="{1E0D07DE-ABE5-4384-8C74-F2E5E16BF7A1}"/>
              </a:ext>
            </a:extLst>
          </p:cNvPr>
          <p:cNvPicPr>
            <a:picLocks noChangeAspect="1"/>
          </p:cNvPicPr>
          <p:nvPr/>
        </p:nvPicPr>
        <p:blipFill>
          <a:blip r:embed="rId10"/>
          <a:stretch>
            <a:fillRect/>
          </a:stretch>
        </p:blipFill>
        <p:spPr>
          <a:xfrm>
            <a:off x="7729338" y="3907178"/>
            <a:ext cx="254509" cy="228600"/>
          </a:xfrm>
          <a:prstGeom prst="rect">
            <a:avLst/>
          </a:prstGeom>
        </p:spPr>
      </p:pic>
      <p:pic>
        <p:nvPicPr>
          <p:cNvPr id="59" name="Picture 58">
            <a:extLst>
              <a:ext uri="{FF2B5EF4-FFF2-40B4-BE49-F238E27FC236}">
                <a16:creationId xmlns:a16="http://schemas.microsoft.com/office/drawing/2014/main" id="{5A22149C-9621-4547-8541-4252EF90809B}"/>
              </a:ext>
            </a:extLst>
          </p:cNvPr>
          <p:cNvPicPr>
            <a:picLocks noChangeAspect="1"/>
          </p:cNvPicPr>
          <p:nvPr/>
        </p:nvPicPr>
        <p:blipFill>
          <a:blip r:embed="rId11"/>
          <a:stretch>
            <a:fillRect/>
          </a:stretch>
        </p:blipFill>
        <p:spPr>
          <a:xfrm>
            <a:off x="3405570" y="5497187"/>
            <a:ext cx="254509" cy="228600"/>
          </a:xfrm>
          <a:prstGeom prst="rect">
            <a:avLst/>
          </a:prstGeom>
        </p:spPr>
      </p:pic>
      <p:pic>
        <p:nvPicPr>
          <p:cNvPr id="61" name="Picture 60">
            <a:extLst>
              <a:ext uri="{FF2B5EF4-FFF2-40B4-BE49-F238E27FC236}">
                <a16:creationId xmlns:a16="http://schemas.microsoft.com/office/drawing/2014/main" id="{B982B3A3-CA6F-4E84-8DFF-ADB8E458EB75}"/>
              </a:ext>
            </a:extLst>
          </p:cNvPr>
          <p:cNvPicPr>
            <a:picLocks noChangeAspect="1"/>
          </p:cNvPicPr>
          <p:nvPr/>
        </p:nvPicPr>
        <p:blipFill>
          <a:blip r:embed="rId12"/>
          <a:stretch>
            <a:fillRect/>
          </a:stretch>
        </p:blipFill>
        <p:spPr>
          <a:xfrm>
            <a:off x="4824944" y="5472101"/>
            <a:ext cx="266701" cy="228600"/>
          </a:xfrm>
          <a:prstGeom prst="rect">
            <a:avLst/>
          </a:prstGeom>
        </p:spPr>
      </p:pic>
      <p:pic>
        <p:nvPicPr>
          <p:cNvPr id="62" name="Picture 61">
            <a:extLst>
              <a:ext uri="{FF2B5EF4-FFF2-40B4-BE49-F238E27FC236}">
                <a16:creationId xmlns:a16="http://schemas.microsoft.com/office/drawing/2014/main" id="{2D824CEA-5A11-43DA-A57A-C9044A006082}"/>
              </a:ext>
            </a:extLst>
          </p:cNvPr>
          <p:cNvPicPr>
            <a:picLocks noChangeAspect="1"/>
          </p:cNvPicPr>
          <p:nvPr/>
        </p:nvPicPr>
        <p:blipFill>
          <a:blip r:embed="rId13"/>
          <a:stretch>
            <a:fillRect/>
          </a:stretch>
        </p:blipFill>
        <p:spPr>
          <a:xfrm>
            <a:off x="7749382" y="5462981"/>
            <a:ext cx="240792" cy="228600"/>
          </a:xfrm>
          <a:prstGeom prst="rect">
            <a:avLst/>
          </a:prstGeom>
        </p:spPr>
      </p:pic>
      <p:pic>
        <p:nvPicPr>
          <p:cNvPr id="63" name="Picture 62">
            <a:extLst>
              <a:ext uri="{FF2B5EF4-FFF2-40B4-BE49-F238E27FC236}">
                <a16:creationId xmlns:a16="http://schemas.microsoft.com/office/drawing/2014/main" id="{A99DF82A-3DA5-4B2A-9CD3-E6C33A050A0F}"/>
              </a:ext>
            </a:extLst>
          </p:cNvPr>
          <p:cNvPicPr>
            <a:picLocks noChangeAspect="1"/>
          </p:cNvPicPr>
          <p:nvPr/>
        </p:nvPicPr>
        <p:blipFill>
          <a:blip r:embed="rId14"/>
          <a:stretch>
            <a:fillRect/>
          </a:stretch>
        </p:blipFill>
        <p:spPr>
          <a:xfrm>
            <a:off x="6304174" y="3982263"/>
            <a:ext cx="228600" cy="38100"/>
          </a:xfrm>
          <a:prstGeom prst="rect">
            <a:avLst/>
          </a:prstGeom>
        </p:spPr>
      </p:pic>
      <p:pic>
        <p:nvPicPr>
          <p:cNvPr id="64" name="Picture 63">
            <a:extLst>
              <a:ext uri="{FF2B5EF4-FFF2-40B4-BE49-F238E27FC236}">
                <a16:creationId xmlns:a16="http://schemas.microsoft.com/office/drawing/2014/main" id="{51E8B932-A45F-482F-8353-A70E38A5A8FB}"/>
              </a:ext>
            </a:extLst>
          </p:cNvPr>
          <p:cNvPicPr>
            <a:picLocks noChangeAspect="1"/>
          </p:cNvPicPr>
          <p:nvPr/>
        </p:nvPicPr>
        <p:blipFill>
          <a:blip r:embed="rId14"/>
          <a:stretch>
            <a:fillRect/>
          </a:stretch>
        </p:blipFill>
        <p:spPr>
          <a:xfrm>
            <a:off x="6304174" y="5559416"/>
            <a:ext cx="228600" cy="38100"/>
          </a:xfrm>
          <a:prstGeom prst="rect">
            <a:avLst/>
          </a:prstGeom>
        </p:spPr>
      </p:pic>
      <p:pic>
        <p:nvPicPr>
          <p:cNvPr id="65" name="Picture 64">
            <a:extLst>
              <a:ext uri="{FF2B5EF4-FFF2-40B4-BE49-F238E27FC236}">
                <a16:creationId xmlns:a16="http://schemas.microsoft.com/office/drawing/2014/main" id="{F9A9D23A-3117-4A68-B690-C1374E2A7FF7}"/>
              </a:ext>
            </a:extLst>
          </p:cNvPr>
          <p:cNvPicPr>
            <a:picLocks noChangeAspect="1"/>
          </p:cNvPicPr>
          <p:nvPr/>
        </p:nvPicPr>
        <p:blipFill>
          <a:blip r:embed="rId14"/>
          <a:stretch>
            <a:fillRect/>
          </a:stretch>
        </p:blipFill>
        <p:spPr>
          <a:xfrm>
            <a:off x="9201228" y="3982263"/>
            <a:ext cx="228600" cy="38100"/>
          </a:xfrm>
          <a:prstGeom prst="rect">
            <a:avLst/>
          </a:prstGeom>
        </p:spPr>
      </p:pic>
      <p:pic>
        <p:nvPicPr>
          <p:cNvPr id="66" name="Picture 65">
            <a:extLst>
              <a:ext uri="{FF2B5EF4-FFF2-40B4-BE49-F238E27FC236}">
                <a16:creationId xmlns:a16="http://schemas.microsoft.com/office/drawing/2014/main" id="{3B771E1E-FA56-4920-9341-3B6A7B76AB4D}"/>
              </a:ext>
            </a:extLst>
          </p:cNvPr>
          <p:cNvPicPr>
            <a:picLocks noChangeAspect="1"/>
          </p:cNvPicPr>
          <p:nvPr/>
        </p:nvPicPr>
        <p:blipFill>
          <a:blip r:embed="rId14"/>
          <a:stretch>
            <a:fillRect/>
          </a:stretch>
        </p:blipFill>
        <p:spPr>
          <a:xfrm>
            <a:off x="9201228" y="5559416"/>
            <a:ext cx="228600" cy="38100"/>
          </a:xfrm>
          <a:prstGeom prst="rect">
            <a:avLst/>
          </a:prstGeom>
        </p:spPr>
      </p:pic>
      <p:sp>
        <p:nvSpPr>
          <p:cNvPr id="67" name="Rectangle 66">
            <a:extLst>
              <a:ext uri="{FF2B5EF4-FFF2-40B4-BE49-F238E27FC236}">
                <a16:creationId xmlns:a16="http://schemas.microsoft.com/office/drawing/2014/main" id="{640CA662-9A99-4ADD-9DCF-559782A21E48}"/>
              </a:ext>
            </a:extLst>
          </p:cNvPr>
          <p:cNvSpPr/>
          <p:nvPr/>
        </p:nvSpPr>
        <p:spPr>
          <a:xfrm>
            <a:off x="1846360" y="4339162"/>
            <a:ext cx="676788" cy="369332"/>
          </a:xfrm>
          <a:prstGeom prst="rect">
            <a:avLst/>
          </a:prstGeom>
        </p:spPr>
        <p:txBody>
          <a:bodyPr wrap="none">
            <a:spAutoFit/>
          </a:bodyPr>
          <a:lstStyle/>
          <a:p>
            <a:r>
              <a:rPr lang="en-US" dirty="0"/>
              <a:t>Alice</a:t>
            </a:r>
          </a:p>
        </p:txBody>
      </p:sp>
      <p:sp>
        <p:nvSpPr>
          <p:cNvPr id="68" name="Rectangle 67">
            <a:extLst>
              <a:ext uri="{FF2B5EF4-FFF2-40B4-BE49-F238E27FC236}">
                <a16:creationId xmlns:a16="http://schemas.microsoft.com/office/drawing/2014/main" id="{8B414CC1-3A5F-460A-B723-1A304F5ECBBB}"/>
              </a:ext>
            </a:extLst>
          </p:cNvPr>
          <p:cNvSpPr/>
          <p:nvPr/>
        </p:nvSpPr>
        <p:spPr>
          <a:xfrm>
            <a:off x="1938245" y="5903462"/>
            <a:ext cx="566181" cy="369332"/>
          </a:xfrm>
          <a:prstGeom prst="rect">
            <a:avLst/>
          </a:prstGeom>
        </p:spPr>
        <p:txBody>
          <a:bodyPr wrap="none">
            <a:spAutoFit/>
          </a:bodyPr>
          <a:lstStyle/>
          <a:p>
            <a:r>
              <a:rPr lang="en-US" dirty="0"/>
              <a:t>Bob</a:t>
            </a:r>
          </a:p>
        </p:txBody>
      </p:sp>
    </p:spTree>
    <p:extLst>
      <p:ext uri="{BB962C8B-B14F-4D97-AF65-F5344CB8AC3E}">
        <p14:creationId xmlns:p14="http://schemas.microsoft.com/office/powerpoint/2010/main" val="343919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500"/>
                                        <p:tgtEl>
                                          <p:spTgt spid="58"/>
                                        </p:tgtEl>
                                      </p:cBhvr>
                                    </p:animEffect>
                                  </p:childTnLst>
                                </p:cTn>
                              </p:par>
                              <p:par>
                                <p:cTn id="113" presetID="10" presetClass="entr" presetSubtype="0" fill="hold" nodeType="with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childTnLst>
                                </p:cTn>
                              </p:par>
                              <p:par>
                                <p:cTn id="116" presetID="10" presetClass="entr" presetSubtype="0" fill="hold" nodeType="with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500"/>
                                        <p:tgtEl>
                                          <p:spTgt spid="63"/>
                                        </p:tgtEl>
                                      </p:cBhvr>
                                    </p:animEffect>
                                  </p:childTnLst>
                                </p:cTn>
                              </p:par>
                              <p:par>
                                <p:cTn id="119" presetID="10" presetClass="entr" presetSubtype="0" fill="hold" nodeType="with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500"/>
                                        <p:tgtEl>
                                          <p:spTgt spid="64"/>
                                        </p:tgtEl>
                                      </p:cBhvr>
                                    </p:animEffect>
                                  </p:childTnLst>
                                </p:cTn>
                              </p:par>
                              <p:par>
                                <p:cTn id="122" presetID="10" presetClass="entr" presetSubtype="0" fill="hold"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par>
                                <p:cTn id="125" presetID="10"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500"/>
                                        <p:tgtEl>
                                          <p:spTgt spid="3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childTnLst>
                          </p:cTn>
                        </p:par>
                      </p:childTnLst>
                    </p:cTn>
                  </p:par>
                  <p:par>
                    <p:cTn id="139" fill="hold">
                      <p:stCondLst>
                        <p:cond delay="indefinite"/>
                      </p:stCondLst>
                      <p:childTnLst>
                        <p:par>
                          <p:cTn id="140" fill="hold">
                            <p:stCondLst>
                              <p:cond delay="0"/>
                            </p:stCondLst>
                            <p:childTnLst>
                              <p:par>
                                <p:cTn id="141" presetID="6" presetClass="entr" presetSubtype="16" fill="hold" nodeType="click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circle(in)">
                                      <p:cBhvr>
                                        <p:cTn id="143" dur="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P spid="15" grpId="0" animBg="1"/>
      <p:bldP spid="16" grpId="0" animBg="1"/>
      <p:bldP spid="17" grpId="0" animBg="1"/>
      <p:bldP spid="18" grpId="0" animBg="1"/>
      <p:bldP spid="1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2" grpId="0" animBg="1"/>
      <p:bldP spid="43" grpId="0" animBg="1"/>
      <p:bldP spid="44" grpId="0" animBg="1"/>
      <p:bldP spid="45" grpId="0" animBg="1"/>
      <p:bldP spid="67" grpId="0"/>
      <p:bldP spid="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A6D3-DA50-4408-BD05-B8C03DF74F29}"/>
              </a:ext>
            </a:extLst>
          </p:cNvPr>
          <p:cNvSpPr>
            <a:spLocks noGrp="1"/>
          </p:cNvSpPr>
          <p:nvPr>
            <p:ph type="title"/>
          </p:nvPr>
        </p:nvSpPr>
        <p:spPr/>
        <p:txBody>
          <a:bodyPr/>
          <a:lstStyle/>
          <a:p>
            <a:r>
              <a:rPr lang="en-US" dirty="0"/>
              <a:t>Separable states under LOCC</a:t>
            </a:r>
          </a:p>
        </p:txBody>
      </p:sp>
      <p:sp>
        <p:nvSpPr>
          <p:cNvPr id="3" name="Content Placeholder 2">
            <a:extLst>
              <a:ext uri="{FF2B5EF4-FFF2-40B4-BE49-F238E27FC236}">
                <a16:creationId xmlns:a16="http://schemas.microsoft.com/office/drawing/2014/main" id="{85DA5E6A-92A9-4A42-8CAF-587923B8B5EC}"/>
              </a:ext>
            </a:extLst>
          </p:cNvPr>
          <p:cNvSpPr>
            <a:spLocks noGrp="1"/>
          </p:cNvSpPr>
          <p:nvPr>
            <p:ph idx="1"/>
          </p:nvPr>
        </p:nvSpPr>
        <p:spPr/>
        <p:txBody>
          <a:bodyPr/>
          <a:lstStyle/>
          <a:p>
            <a:r>
              <a:rPr lang="en-US" dirty="0"/>
              <a:t>Set of separable states is by definition a set of convex combinations of factorized states – this are LOCC</a:t>
            </a:r>
          </a:p>
          <a:p>
            <a:r>
              <a:rPr lang="en-US" dirty="0"/>
              <a:t>By LOCC one can prepare any separable state from any other state – separable states are “weakest”</a:t>
            </a:r>
          </a:p>
          <a:p>
            <a:r>
              <a:rPr lang="en-US" dirty="0"/>
              <a:t>The “strongest” are the maximally entangled states from which one can prepare any other state by means of LOCC</a:t>
            </a:r>
          </a:p>
          <a:p>
            <a:r>
              <a:rPr lang="en-US" dirty="0"/>
              <a:t>One such state is</a:t>
            </a:r>
          </a:p>
          <a:p>
            <a:r>
              <a:rPr lang="en-US" dirty="0"/>
              <a:t>Partial traces always are</a:t>
            </a:r>
          </a:p>
        </p:txBody>
      </p:sp>
      <p:pic>
        <p:nvPicPr>
          <p:cNvPr id="4" name="Picture 3">
            <a:extLst>
              <a:ext uri="{FF2B5EF4-FFF2-40B4-BE49-F238E27FC236}">
                <a16:creationId xmlns:a16="http://schemas.microsoft.com/office/drawing/2014/main" id="{81779C70-AFF4-45AD-83AC-F6C6A4CF9845}"/>
              </a:ext>
            </a:extLst>
          </p:cNvPr>
          <p:cNvPicPr>
            <a:picLocks noChangeAspect="1"/>
          </p:cNvPicPr>
          <p:nvPr/>
        </p:nvPicPr>
        <p:blipFill>
          <a:blip r:embed="rId2"/>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05F12A0-F3D3-4DC3-9D00-0837FD02D8A7}"/>
              </a:ext>
            </a:extLst>
          </p:cNvPr>
          <p:cNvPicPr>
            <a:picLocks noChangeAspect="1"/>
          </p:cNvPicPr>
          <p:nvPr/>
        </p:nvPicPr>
        <p:blipFill>
          <a:blip r:embed="rId3"/>
          <a:stretch>
            <a:fillRect/>
          </a:stretch>
        </p:blipFill>
        <p:spPr>
          <a:xfrm>
            <a:off x="3729422" y="4291397"/>
            <a:ext cx="2350013" cy="647701"/>
          </a:xfrm>
          <a:prstGeom prst="rect">
            <a:avLst/>
          </a:prstGeom>
        </p:spPr>
      </p:pic>
      <p:pic>
        <p:nvPicPr>
          <p:cNvPr id="6" name="Picture 5">
            <a:extLst>
              <a:ext uri="{FF2B5EF4-FFF2-40B4-BE49-F238E27FC236}">
                <a16:creationId xmlns:a16="http://schemas.microsoft.com/office/drawing/2014/main" id="{E3291C5F-E7D9-4D84-9478-6FC0A91E13E7}"/>
              </a:ext>
            </a:extLst>
          </p:cNvPr>
          <p:cNvPicPr>
            <a:picLocks noChangeAspect="1"/>
          </p:cNvPicPr>
          <p:nvPr/>
        </p:nvPicPr>
        <p:blipFill>
          <a:blip r:embed="rId4"/>
          <a:stretch>
            <a:fillRect/>
          </a:stretch>
        </p:blipFill>
        <p:spPr>
          <a:xfrm>
            <a:off x="3729422" y="5237894"/>
            <a:ext cx="1485903" cy="559309"/>
          </a:xfrm>
          <a:prstGeom prst="rect">
            <a:avLst/>
          </a:prstGeom>
        </p:spPr>
      </p:pic>
    </p:spTree>
    <p:extLst>
      <p:ext uri="{BB962C8B-B14F-4D97-AF65-F5344CB8AC3E}">
        <p14:creationId xmlns:p14="http://schemas.microsoft.com/office/powerpoint/2010/main" val="365467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92C-1624-4937-BC6F-25C319C715E6}"/>
              </a:ext>
            </a:extLst>
          </p:cNvPr>
          <p:cNvSpPr>
            <a:spLocks noGrp="1"/>
          </p:cNvSpPr>
          <p:nvPr>
            <p:ph type="title"/>
          </p:nvPr>
        </p:nvSpPr>
        <p:spPr/>
        <p:txBody>
          <a:bodyPr/>
          <a:lstStyle/>
          <a:p>
            <a:r>
              <a:rPr lang="en-US" dirty="0"/>
              <a:t>Entangled qubits</a:t>
            </a:r>
          </a:p>
        </p:txBody>
      </p:sp>
      <p:sp>
        <p:nvSpPr>
          <p:cNvPr id="3" name="Content Placeholder 2">
            <a:extLst>
              <a:ext uri="{FF2B5EF4-FFF2-40B4-BE49-F238E27FC236}">
                <a16:creationId xmlns:a16="http://schemas.microsoft.com/office/drawing/2014/main" id="{B7C4F39B-504F-4686-A0B7-E2E8B3971C3E}"/>
              </a:ext>
            </a:extLst>
          </p:cNvPr>
          <p:cNvSpPr>
            <a:spLocks noGrp="1"/>
          </p:cNvSpPr>
          <p:nvPr>
            <p:ph idx="1"/>
          </p:nvPr>
        </p:nvSpPr>
        <p:spPr>
          <a:xfrm>
            <a:off x="1143000" y="2057399"/>
            <a:ext cx="9872871" cy="4590535"/>
          </a:xfrm>
        </p:spPr>
        <p:txBody>
          <a:bodyPr>
            <a:normAutofit/>
          </a:bodyPr>
          <a:lstStyle/>
          <a:p>
            <a:r>
              <a:rPr lang="en-US" dirty="0"/>
              <a:t>Locally it cannot be created, but global</a:t>
            </a:r>
            <a:br>
              <a:rPr lang="en-US" dirty="0"/>
            </a:br>
            <a:r>
              <a:rPr lang="en-US" dirty="0"/>
              <a:t>operations can do it</a:t>
            </a:r>
          </a:p>
          <a:p>
            <a:r>
              <a:rPr lang="en-US" dirty="0"/>
              <a:t>This is controlled NOT operation that</a:t>
            </a:r>
            <a:br>
              <a:rPr lang="en-US" dirty="0"/>
            </a:br>
            <a:r>
              <a:rPr lang="en-US" dirty="0"/>
              <a:t>applies NOT if and only if the first system</a:t>
            </a:r>
            <a:br>
              <a:rPr lang="en-US" dirty="0"/>
            </a:br>
            <a:r>
              <a:rPr lang="en-US" dirty="0"/>
              <a:t>is in state </a:t>
            </a:r>
          </a:p>
        </p:txBody>
      </p:sp>
      <p:pic>
        <p:nvPicPr>
          <p:cNvPr id="6" name="Picture 5">
            <a:extLst>
              <a:ext uri="{FF2B5EF4-FFF2-40B4-BE49-F238E27FC236}">
                <a16:creationId xmlns:a16="http://schemas.microsoft.com/office/drawing/2014/main" id="{7D9B854E-9F93-4A54-9335-97FBB56137C8}"/>
              </a:ext>
            </a:extLst>
          </p:cNvPr>
          <p:cNvPicPr>
            <a:picLocks noChangeAspect="1"/>
          </p:cNvPicPr>
          <p:nvPr/>
        </p:nvPicPr>
        <p:blipFill>
          <a:blip r:embed="rId2"/>
          <a:stretch>
            <a:fillRect/>
          </a:stretch>
        </p:blipFill>
        <p:spPr>
          <a:xfrm>
            <a:off x="2729216" y="3531315"/>
            <a:ext cx="254509" cy="228600"/>
          </a:xfrm>
          <a:prstGeom prst="rect">
            <a:avLst/>
          </a:prstGeom>
        </p:spPr>
      </p:pic>
      <p:pic>
        <p:nvPicPr>
          <p:cNvPr id="11" name="Picture 10">
            <a:extLst>
              <a:ext uri="{FF2B5EF4-FFF2-40B4-BE49-F238E27FC236}">
                <a16:creationId xmlns:a16="http://schemas.microsoft.com/office/drawing/2014/main" id="{EB77D5AB-BBE1-4482-8C39-89135FBD6F06}"/>
              </a:ext>
            </a:extLst>
          </p:cNvPr>
          <p:cNvPicPr>
            <a:picLocks noChangeAspect="1"/>
          </p:cNvPicPr>
          <p:nvPr/>
        </p:nvPicPr>
        <p:blipFill>
          <a:blip r:embed="rId3"/>
          <a:stretch>
            <a:fillRect/>
          </a:stretch>
        </p:blipFill>
        <p:spPr>
          <a:xfrm>
            <a:off x="7883623" y="1728550"/>
            <a:ext cx="2123921" cy="1639411"/>
          </a:xfrm>
          <a:prstGeom prst="rect">
            <a:avLst/>
          </a:prstGeom>
        </p:spPr>
      </p:pic>
      <p:pic>
        <p:nvPicPr>
          <p:cNvPr id="12" name="Picture 11">
            <a:extLst>
              <a:ext uri="{FF2B5EF4-FFF2-40B4-BE49-F238E27FC236}">
                <a16:creationId xmlns:a16="http://schemas.microsoft.com/office/drawing/2014/main" id="{75FEF1C4-A258-4BFE-B403-530952E03B6B}"/>
              </a:ext>
            </a:extLst>
          </p:cNvPr>
          <p:cNvPicPr>
            <a:picLocks noChangeAspect="1"/>
          </p:cNvPicPr>
          <p:nvPr/>
        </p:nvPicPr>
        <p:blipFill>
          <a:blip r:embed="rId4"/>
          <a:stretch>
            <a:fillRect/>
          </a:stretch>
        </p:blipFill>
        <p:spPr>
          <a:xfrm>
            <a:off x="7492521" y="1653386"/>
            <a:ext cx="254509" cy="228600"/>
          </a:xfrm>
          <a:prstGeom prst="rect">
            <a:avLst/>
          </a:prstGeom>
        </p:spPr>
      </p:pic>
      <p:pic>
        <p:nvPicPr>
          <p:cNvPr id="14" name="Picture 13">
            <a:extLst>
              <a:ext uri="{FF2B5EF4-FFF2-40B4-BE49-F238E27FC236}">
                <a16:creationId xmlns:a16="http://schemas.microsoft.com/office/drawing/2014/main" id="{7E770C38-E83D-41CC-BEBF-3A7147690FE1}"/>
              </a:ext>
            </a:extLst>
          </p:cNvPr>
          <p:cNvPicPr>
            <a:picLocks noChangeAspect="1"/>
          </p:cNvPicPr>
          <p:nvPr/>
        </p:nvPicPr>
        <p:blipFill>
          <a:blip r:embed="rId5"/>
          <a:stretch>
            <a:fillRect/>
          </a:stretch>
        </p:blipFill>
        <p:spPr>
          <a:xfrm>
            <a:off x="7424867" y="2672136"/>
            <a:ext cx="330709" cy="254509"/>
          </a:xfrm>
          <a:prstGeom prst="rect">
            <a:avLst/>
          </a:prstGeom>
        </p:spPr>
      </p:pic>
      <p:pic>
        <p:nvPicPr>
          <p:cNvPr id="15" name="Picture 14">
            <a:extLst>
              <a:ext uri="{FF2B5EF4-FFF2-40B4-BE49-F238E27FC236}">
                <a16:creationId xmlns:a16="http://schemas.microsoft.com/office/drawing/2014/main" id="{0E103FD4-BEBE-4892-867D-E83867564870}"/>
              </a:ext>
            </a:extLst>
          </p:cNvPr>
          <p:cNvPicPr>
            <a:picLocks noChangeAspect="1"/>
          </p:cNvPicPr>
          <p:nvPr/>
        </p:nvPicPr>
        <p:blipFill>
          <a:blip r:embed="rId5"/>
          <a:stretch>
            <a:fillRect/>
          </a:stretch>
        </p:blipFill>
        <p:spPr>
          <a:xfrm>
            <a:off x="10135591" y="2671971"/>
            <a:ext cx="330709" cy="254509"/>
          </a:xfrm>
          <a:prstGeom prst="rect">
            <a:avLst/>
          </a:prstGeom>
        </p:spPr>
      </p:pic>
    </p:spTree>
    <p:extLst>
      <p:ext uri="{BB962C8B-B14F-4D97-AF65-F5344CB8AC3E}">
        <p14:creationId xmlns:p14="http://schemas.microsoft.com/office/powerpoint/2010/main" val="44644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D32DEB-C9BC-414D-ADF0-F015AA2D0F94}"/>
              </a:ext>
            </a:extLst>
          </p:cNvPr>
          <p:cNvPicPr>
            <a:picLocks noChangeAspect="1"/>
          </p:cNvPicPr>
          <p:nvPr/>
        </p:nvPicPr>
        <p:blipFill>
          <a:blip r:embed="rId2"/>
          <a:stretch>
            <a:fillRect/>
          </a:stretch>
        </p:blipFill>
        <p:spPr>
          <a:xfrm>
            <a:off x="7611283" y="974122"/>
            <a:ext cx="4114800" cy="4941052"/>
          </a:xfrm>
          <a:prstGeom prst="rect">
            <a:avLst/>
          </a:prstGeom>
        </p:spPr>
      </p:pic>
      <p:sp>
        <p:nvSpPr>
          <p:cNvPr id="2" name="Title 1"/>
          <p:cNvSpPr>
            <a:spLocks noGrp="1"/>
          </p:cNvSpPr>
          <p:nvPr>
            <p:ph type="title"/>
          </p:nvPr>
        </p:nvSpPr>
        <p:spPr>
          <a:xfrm>
            <a:off x="1143000" y="609600"/>
            <a:ext cx="9875520" cy="1356360"/>
          </a:xfrm>
        </p:spPr>
        <p:txBody>
          <a:bodyPr/>
          <a:lstStyle/>
          <a:p>
            <a:r>
              <a:rPr lang="en-US" dirty="0"/>
              <a:t>Recapitulation</a:t>
            </a:r>
          </a:p>
        </p:txBody>
      </p:sp>
      <p:sp>
        <p:nvSpPr>
          <p:cNvPr id="3" name="Content Placeholder 2"/>
          <p:cNvSpPr>
            <a:spLocks noGrp="1"/>
          </p:cNvSpPr>
          <p:nvPr>
            <p:ph idx="1"/>
          </p:nvPr>
        </p:nvSpPr>
        <p:spPr>
          <a:xfrm>
            <a:off x="1143000" y="2057400"/>
            <a:ext cx="9872871" cy="4494402"/>
          </a:xfrm>
        </p:spPr>
        <p:txBody>
          <a:bodyPr>
            <a:normAutofit/>
          </a:bodyPr>
          <a:lstStyle/>
          <a:p>
            <a:r>
              <a:rPr lang="en-US" dirty="0"/>
              <a:t>Quantum mechanics – unprecedented precision</a:t>
            </a:r>
          </a:p>
          <a:p>
            <a:r>
              <a:rPr lang="en-US" dirty="0"/>
              <a:t>States:</a:t>
            </a:r>
          </a:p>
          <a:p>
            <a:endParaRPr lang="en-US" dirty="0"/>
          </a:p>
          <a:p>
            <a:pPr marL="45720" indent="0">
              <a:buNone/>
            </a:pPr>
            <a:endParaRPr lang="en-US" dirty="0"/>
          </a:p>
          <a:p>
            <a:endParaRPr lang="en-US" dirty="0"/>
          </a:p>
          <a:p>
            <a:r>
              <a:rPr lang="en-US" dirty="0"/>
              <a:t>Classical bit </a:t>
            </a:r>
            <a:r>
              <a:rPr lang="en-US" dirty="0">
                <a:latin typeface="Century Gothic" panose="020B0502020202020204" pitchFamily="34" charset="0"/>
              </a:rPr>
              <a:t>→ </a:t>
            </a:r>
            <a:r>
              <a:rPr lang="en-US" dirty="0"/>
              <a:t>qubit (quantum bit)</a:t>
            </a:r>
          </a:p>
          <a:p>
            <a:r>
              <a:rPr lang="en-US" dirty="0"/>
              <a:t>Qubits:</a:t>
            </a:r>
          </a:p>
          <a:p>
            <a:endParaRPr lang="en-US" dirty="0"/>
          </a:p>
          <a:p>
            <a:r>
              <a:rPr lang="en-US" dirty="0"/>
              <a:t>Orthogonal states: antipodal vectors on Bloch sphere</a:t>
            </a:r>
          </a:p>
        </p:txBody>
      </p:sp>
      <p:pic>
        <p:nvPicPr>
          <p:cNvPr id="6" name="Picture 5">
            <a:extLst>
              <a:ext uri="{FF2B5EF4-FFF2-40B4-BE49-F238E27FC236}">
                <a16:creationId xmlns:a16="http://schemas.microsoft.com/office/drawing/2014/main" id="{E3749CA5-3361-42E9-BE1E-E1861CC6F44C}"/>
              </a:ext>
            </a:extLst>
          </p:cNvPr>
          <p:cNvPicPr>
            <a:picLocks noChangeAspect="1"/>
          </p:cNvPicPr>
          <p:nvPr/>
        </p:nvPicPr>
        <p:blipFill>
          <a:blip r:embed="rId3"/>
          <a:stretch>
            <a:fillRect/>
          </a:stretch>
        </p:blipFill>
        <p:spPr>
          <a:xfrm>
            <a:off x="2408809" y="2427025"/>
            <a:ext cx="3136398" cy="1078994"/>
          </a:xfrm>
          <a:prstGeom prst="rect">
            <a:avLst/>
          </a:prstGeom>
        </p:spPr>
      </p:pic>
      <p:pic>
        <p:nvPicPr>
          <p:cNvPr id="7" name="Picture 6">
            <a:extLst>
              <a:ext uri="{FF2B5EF4-FFF2-40B4-BE49-F238E27FC236}">
                <a16:creationId xmlns:a16="http://schemas.microsoft.com/office/drawing/2014/main" id="{EC98AAA9-D9C8-47E0-894B-423280181E35}"/>
              </a:ext>
            </a:extLst>
          </p:cNvPr>
          <p:cNvPicPr>
            <a:picLocks noChangeAspect="1"/>
          </p:cNvPicPr>
          <p:nvPr/>
        </p:nvPicPr>
        <p:blipFill>
          <a:blip r:embed="rId4"/>
          <a:stretch>
            <a:fillRect/>
          </a:stretch>
        </p:blipFill>
        <p:spPr>
          <a:xfrm>
            <a:off x="2408809" y="4023869"/>
            <a:ext cx="3403099" cy="316993"/>
          </a:xfrm>
          <a:prstGeom prst="rect">
            <a:avLst/>
          </a:prstGeom>
        </p:spPr>
      </p:pic>
      <p:pic>
        <p:nvPicPr>
          <p:cNvPr id="8" name="Picture 7">
            <a:extLst>
              <a:ext uri="{FF2B5EF4-FFF2-40B4-BE49-F238E27FC236}">
                <a16:creationId xmlns:a16="http://schemas.microsoft.com/office/drawing/2014/main" id="{DBC8BD8F-CBF2-4277-AD6D-79ECCAD1857C}"/>
              </a:ext>
            </a:extLst>
          </p:cNvPr>
          <p:cNvPicPr>
            <a:picLocks noChangeAspect="1"/>
          </p:cNvPicPr>
          <p:nvPr/>
        </p:nvPicPr>
        <p:blipFill>
          <a:blip r:embed="rId5"/>
          <a:stretch>
            <a:fillRect/>
          </a:stretch>
        </p:blipFill>
        <p:spPr>
          <a:xfrm>
            <a:off x="2408809" y="5233324"/>
            <a:ext cx="3416815" cy="571501"/>
          </a:xfrm>
          <a:prstGeom prst="rect">
            <a:avLst/>
          </a:prstGeom>
        </p:spPr>
      </p:pic>
      <p:pic>
        <p:nvPicPr>
          <p:cNvPr id="10" name="Picture 9">
            <a:extLst>
              <a:ext uri="{FF2B5EF4-FFF2-40B4-BE49-F238E27FC236}">
                <a16:creationId xmlns:a16="http://schemas.microsoft.com/office/drawing/2014/main" id="{BA9E29B7-D486-49BC-A375-EE4A4842EACC}"/>
              </a:ext>
            </a:extLst>
          </p:cNvPr>
          <p:cNvPicPr>
            <a:picLocks noChangeAspect="1"/>
          </p:cNvPicPr>
          <p:nvPr/>
        </p:nvPicPr>
        <p:blipFill>
          <a:blip r:embed="rId6"/>
          <a:stretch>
            <a:fillRect/>
          </a:stretch>
        </p:blipFill>
        <p:spPr>
          <a:xfrm>
            <a:off x="9752700" y="2648557"/>
            <a:ext cx="126492" cy="202692"/>
          </a:xfrm>
          <a:prstGeom prst="rect">
            <a:avLst/>
          </a:prstGeom>
        </p:spPr>
      </p:pic>
      <p:pic>
        <p:nvPicPr>
          <p:cNvPr id="11" name="Picture 10">
            <a:extLst>
              <a:ext uri="{FF2B5EF4-FFF2-40B4-BE49-F238E27FC236}">
                <a16:creationId xmlns:a16="http://schemas.microsoft.com/office/drawing/2014/main" id="{C3A4D715-F834-4EAF-84C6-7DEFCF8F0FCF}"/>
              </a:ext>
            </a:extLst>
          </p:cNvPr>
          <p:cNvPicPr>
            <a:picLocks noChangeAspect="1"/>
          </p:cNvPicPr>
          <p:nvPr/>
        </p:nvPicPr>
        <p:blipFill>
          <a:blip r:embed="rId7"/>
          <a:stretch>
            <a:fillRect/>
          </a:stretch>
        </p:blipFill>
        <p:spPr>
          <a:xfrm>
            <a:off x="10320192" y="3957349"/>
            <a:ext cx="164592" cy="240792"/>
          </a:xfrm>
          <a:prstGeom prst="rect">
            <a:avLst/>
          </a:prstGeom>
        </p:spPr>
      </p:pic>
      <p:pic>
        <p:nvPicPr>
          <p:cNvPr id="12" name="Picture 11">
            <a:extLst>
              <a:ext uri="{FF2B5EF4-FFF2-40B4-BE49-F238E27FC236}">
                <a16:creationId xmlns:a16="http://schemas.microsoft.com/office/drawing/2014/main" id="{4E637CC3-E0A4-4DC6-8F3A-802F110E0911}"/>
              </a:ext>
            </a:extLst>
          </p:cNvPr>
          <p:cNvPicPr>
            <a:picLocks noChangeAspect="1"/>
          </p:cNvPicPr>
          <p:nvPr/>
        </p:nvPicPr>
        <p:blipFill>
          <a:blip r:embed="rId8"/>
          <a:stretch>
            <a:fillRect/>
          </a:stretch>
        </p:blipFill>
        <p:spPr>
          <a:xfrm>
            <a:off x="11655979" y="4235850"/>
            <a:ext cx="140208" cy="140208"/>
          </a:xfrm>
          <a:prstGeom prst="rect">
            <a:avLst/>
          </a:prstGeom>
        </p:spPr>
      </p:pic>
      <p:pic>
        <p:nvPicPr>
          <p:cNvPr id="13" name="Picture 12">
            <a:extLst>
              <a:ext uri="{FF2B5EF4-FFF2-40B4-BE49-F238E27FC236}">
                <a16:creationId xmlns:a16="http://schemas.microsoft.com/office/drawing/2014/main" id="{68F635FC-DEB0-475F-B784-54DAAD5413EB}"/>
              </a:ext>
            </a:extLst>
          </p:cNvPr>
          <p:cNvPicPr>
            <a:picLocks noChangeAspect="1"/>
          </p:cNvPicPr>
          <p:nvPr/>
        </p:nvPicPr>
        <p:blipFill>
          <a:blip r:embed="rId9"/>
          <a:stretch>
            <a:fillRect/>
          </a:stretch>
        </p:blipFill>
        <p:spPr>
          <a:xfrm>
            <a:off x="10415877" y="2812755"/>
            <a:ext cx="152400" cy="202692"/>
          </a:xfrm>
          <a:prstGeom prst="rect">
            <a:avLst/>
          </a:prstGeom>
        </p:spPr>
      </p:pic>
      <p:pic>
        <p:nvPicPr>
          <p:cNvPr id="14" name="Picture 13">
            <a:extLst>
              <a:ext uri="{FF2B5EF4-FFF2-40B4-BE49-F238E27FC236}">
                <a16:creationId xmlns:a16="http://schemas.microsoft.com/office/drawing/2014/main" id="{4D4F81FC-262E-41F6-87E5-A8145CD72DBE}"/>
              </a:ext>
            </a:extLst>
          </p:cNvPr>
          <p:cNvPicPr>
            <a:picLocks noChangeAspect="1"/>
          </p:cNvPicPr>
          <p:nvPr/>
        </p:nvPicPr>
        <p:blipFill>
          <a:blip r:embed="rId10"/>
          <a:stretch>
            <a:fillRect/>
          </a:stretch>
        </p:blipFill>
        <p:spPr>
          <a:xfrm>
            <a:off x="9461754" y="1287780"/>
            <a:ext cx="126492" cy="140208"/>
          </a:xfrm>
          <a:prstGeom prst="rect">
            <a:avLst/>
          </a:prstGeom>
        </p:spPr>
      </p:pic>
      <p:pic>
        <p:nvPicPr>
          <p:cNvPr id="15" name="Picture 14">
            <a:extLst>
              <a:ext uri="{FF2B5EF4-FFF2-40B4-BE49-F238E27FC236}">
                <a16:creationId xmlns:a16="http://schemas.microsoft.com/office/drawing/2014/main" id="{4DF55E81-1A04-4AE1-B82D-659341825538}"/>
              </a:ext>
            </a:extLst>
          </p:cNvPr>
          <p:cNvPicPr>
            <a:picLocks noChangeAspect="1"/>
          </p:cNvPicPr>
          <p:nvPr/>
        </p:nvPicPr>
        <p:blipFill>
          <a:blip r:embed="rId11"/>
          <a:stretch>
            <a:fillRect/>
          </a:stretch>
        </p:blipFill>
        <p:spPr>
          <a:xfrm>
            <a:off x="9668683" y="1468374"/>
            <a:ext cx="254509" cy="228600"/>
          </a:xfrm>
          <a:prstGeom prst="rect">
            <a:avLst/>
          </a:prstGeom>
        </p:spPr>
      </p:pic>
      <p:pic>
        <p:nvPicPr>
          <p:cNvPr id="16" name="Picture 15">
            <a:extLst>
              <a:ext uri="{FF2B5EF4-FFF2-40B4-BE49-F238E27FC236}">
                <a16:creationId xmlns:a16="http://schemas.microsoft.com/office/drawing/2014/main" id="{A922C515-9C47-4E97-882B-AD25CE528163}"/>
              </a:ext>
            </a:extLst>
          </p:cNvPr>
          <p:cNvPicPr>
            <a:picLocks noChangeAspect="1"/>
          </p:cNvPicPr>
          <p:nvPr/>
        </p:nvPicPr>
        <p:blipFill>
          <a:blip r:embed="rId12"/>
          <a:stretch>
            <a:fillRect/>
          </a:stretch>
        </p:blipFill>
        <p:spPr>
          <a:xfrm>
            <a:off x="9644438" y="5404775"/>
            <a:ext cx="254509" cy="228600"/>
          </a:xfrm>
          <a:prstGeom prst="rect">
            <a:avLst/>
          </a:prstGeom>
        </p:spPr>
      </p:pic>
      <p:pic>
        <p:nvPicPr>
          <p:cNvPr id="17" name="Picture 16">
            <a:extLst>
              <a:ext uri="{FF2B5EF4-FFF2-40B4-BE49-F238E27FC236}">
                <a16:creationId xmlns:a16="http://schemas.microsoft.com/office/drawing/2014/main" id="{87EB29FF-8B9D-48B0-9D36-B34B29A6A2E6}"/>
              </a:ext>
            </a:extLst>
          </p:cNvPr>
          <p:cNvPicPr>
            <a:picLocks noChangeAspect="1"/>
          </p:cNvPicPr>
          <p:nvPr/>
        </p:nvPicPr>
        <p:blipFill>
          <a:blip r:embed="rId13"/>
          <a:stretch>
            <a:fillRect/>
          </a:stretch>
        </p:blipFill>
        <p:spPr>
          <a:xfrm>
            <a:off x="11567498" y="3681600"/>
            <a:ext cx="304801" cy="228600"/>
          </a:xfrm>
          <a:prstGeom prst="rect">
            <a:avLst/>
          </a:prstGeom>
        </p:spPr>
      </p:pic>
      <p:pic>
        <p:nvPicPr>
          <p:cNvPr id="18" name="Picture 17">
            <a:extLst>
              <a:ext uri="{FF2B5EF4-FFF2-40B4-BE49-F238E27FC236}">
                <a16:creationId xmlns:a16="http://schemas.microsoft.com/office/drawing/2014/main" id="{24258BDD-C44D-4F6C-AF16-7357289C5084}"/>
              </a:ext>
            </a:extLst>
          </p:cNvPr>
          <p:cNvPicPr>
            <a:picLocks noChangeAspect="1"/>
          </p:cNvPicPr>
          <p:nvPr/>
        </p:nvPicPr>
        <p:blipFill>
          <a:blip r:embed="rId14"/>
          <a:stretch>
            <a:fillRect/>
          </a:stretch>
        </p:blipFill>
        <p:spPr>
          <a:xfrm>
            <a:off x="7289978" y="3075022"/>
            <a:ext cx="304801" cy="228600"/>
          </a:xfrm>
          <a:prstGeom prst="rect">
            <a:avLst/>
          </a:prstGeom>
        </p:spPr>
      </p:pic>
      <p:pic>
        <p:nvPicPr>
          <p:cNvPr id="19" name="Picture 18">
            <a:extLst>
              <a:ext uri="{FF2B5EF4-FFF2-40B4-BE49-F238E27FC236}">
                <a16:creationId xmlns:a16="http://schemas.microsoft.com/office/drawing/2014/main" id="{E020B213-2DF6-4FCB-A5AE-D1C0B9D12197}"/>
              </a:ext>
            </a:extLst>
          </p:cNvPr>
          <p:cNvPicPr>
            <a:picLocks noChangeAspect="1"/>
          </p:cNvPicPr>
          <p:nvPr/>
        </p:nvPicPr>
        <p:blipFill>
          <a:blip r:embed="rId15"/>
          <a:stretch>
            <a:fillRect/>
          </a:stretch>
        </p:blipFill>
        <p:spPr>
          <a:xfrm>
            <a:off x="2408809" y="3512225"/>
            <a:ext cx="812294" cy="228600"/>
          </a:xfrm>
          <a:prstGeom prst="rect">
            <a:avLst/>
          </a:prstGeom>
        </p:spPr>
      </p:pic>
    </p:spTree>
    <p:extLst>
      <p:ext uri="{BB962C8B-B14F-4D97-AF65-F5344CB8AC3E}">
        <p14:creationId xmlns:p14="http://schemas.microsoft.com/office/powerpoint/2010/main" val="385972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92C-1624-4937-BC6F-25C319C715E6}"/>
              </a:ext>
            </a:extLst>
          </p:cNvPr>
          <p:cNvSpPr>
            <a:spLocks noGrp="1"/>
          </p:cNvSpPr>
          <p:nvPr>
            <p:ph type="title"/>
          </p:nvPr>
        </p:nvSpPr>
        <p:spPr/>
        <p:txBody>
          <a:bodyPr/>
          <a:lstStyle/>
          <a:p>
            <a:r>
              <a:rPr lang="en-US" dirty="0"/>
              <a:t>Entangled qubits</a:t>
            </a:r>
          </a:p>
        </p:txBody>
      </p:sp>
      <p:sp>
        <p:nvSpPr>
          <p:cNvPr id="3" name="Content Placeholder 2">
            <a:extLst>
              <a:ext uri="{FF2B5EF4-FFF2-40B4-BE49-F238E27FC236}">
                <a16:creationId xmlns:a16="http://schemas.microsoft.com/office/drawing/2014/main" id="{B7C4F39B-504F-4686-A0B7-E2E8B3971C3E}"/>
              </a:ext>
            </a:extLst>
          </p:cNvPr>
          <p:cNvSpPr>
            <a:spLocks noGrp="1"/>
          </p:cNvSpPr>
          <p:nvPr>
            <p:ph idx="1"/>
          </p:nvPr>
        </p:nvSpPr>
        <p:spPr>
          <a:xfrm>
            <a:off x="1143000" y="2057399"/>
            <a:ext cx="9872871" cy="4590535"/>
          </a:xfrm>
        </p:spPr>
        <p:txBody>
          <a:bodyPr>
            <a:normAutofit/>
          </a:bodyPr>
          <a:lstStyle/>
          <a:p>
            <a:r>
              <a:rPr lang="en-US" dirty="0"/>
              <a:t>Locally it cannot be created, but global</a:t>
            </a:r>
            <a:br>
              <a:rPr lang="en-US" dirty="0"/>
            </a:br>
            <a:r>
              <a:rPr lang="en-US" dirty="0"/>
              <a:t>operations can do it</a:t>
            </a:r>
          </a:p>
          <a:p>
            <a:r>
              <a:rPr lang="en-US" dirty="0"/>
              <a:t>This is controlled NOT operation that</a:t>
            </a:r>
            <a:br>
              <a:rPr lang="en-US" dirty="0"/>
            </a:br>
            <a:r>
              <a:rPr lang="en-US" dirty="0"/>
              <a:t>applies NOT if and only if the first system</a:t>
            </a:r>
            <a:br>
              <a:rPr lang="en-US" dirty="0"/>
            </a:br>
            <a:r>
              <a:rPr lang="en-US" dirty="0"/>
              <a:t>is in state </a:t>
            </a:r>
          </a:p>
        </p:txBody>
      </p:sp>
      <p:pic>
        <p:nvPicPr>
          <p:cNvPr id="6" name="Picture 5">
            <a:extLst>
              <a:ext uri="{FF2B5EF4-FFF2-40B4-BE49-F238E27FC236}">
                <a16:creationId xmlns:a16="http://schemas.microsoft.com/office/drawing/2014/main" id="{7D9B854E-9F93-4A54-9335-97FBB56137C8}"/>
              </a:ext>
            </a:extLst>
          </p:cNvPr>
          <p:cNvPicPr>
            <a:picLocks noChangeAspect="1"/>
          </p:cNvPicPr>
          <p:nvPr/>
        </p:nvPicPr>
        <p:blipFill>
          <a:blip r:embed="rId2"/>
          <a:stretch>
            <a:fillRect/>
          </a:stretch>
        </p:blipFill>
        <p:spPr>
          <a:xfrm>
            <a:off x="2729216" y="3531315"/>
            <a:ext cx="254509" cy="228600"/>
          </a:xfrm>
          <a:prstGeom prst="rect">
            <a:avLst/>
          </a:prstGeom>
        </p:spPr>
      </p:pic>
      <p:pic>
        <p:nvPicPr>
          <p:cNvPr id="11" name="Picture 10">
            <a:extLst>
              <a:ext uri="{FF2B5EF4-FFF2-40B4-BE49-F238E27FC236}">
                <a16:creationId xmlns:a16="http://schemas.microsoft.com/office/drawing/2014/main" id="{EB77D5AB-BBE1-4482-8C39-89135FBD6F06}"/>
              </a:ext>
            </a:extLst>
          </p:cNvPr>
          <p:cNvPicPr>
            <a:picLocks noChangeAspect="1"/>
          </p:cNvPicPr>
          <p:nvPr/>
        </p:nvPicPr>
        <p:blipFill>
          <a:blip r:embed="rId3"/>
          <a:stretch>
            <a:fillRect/>
          </a:stretch>
        </p:blipFill>
        <p:spPr>
          <a:xfrm>
            <a:off x="7883623" y="1728550"/>
            <a:ext cx="2123921" cy="1639411"/>
          </a:xfrm>
          <a:prstGeom prst="rect">
            <a:avLst/>
          </a:prstGeom>
        </p:spPr>
      </p:pic>
      <p:pic>
        <p:nvPicPr>
          <p:cNvPr id="14" name="Picture 13">
            <a:extLst>
              <a:ext uri="{FF2B5EF4-FFF2-40B4-BE49-F238E27FC236}">
                <a16:creationId xmlns:a16="http://schemas.microsoft.com/office/drawing/2014/main" id="{7E770C38-E83D-41CC-BEBF-3A7147690FE1}"/>
              </a:ext>
            </a:extLst>
          </p:cNvPr>
          <p:cNvPicPr>
            <a:picLocks noChangeAspect="1"/>
          </p:cNvPicPr>
          <p:nvPr/>
        </p:nvPicPr>
        <p:blipFill>
          <a:blip r:embed="rId4"/>
          <a:stretch>
            <a:fillRect/>
          </a:stretch>
        </p:blipFill>
        <p:spPr>
          <a:xfrm>
            <a:off x="7424867" y="2672136"/>
            <a:ext cx="330709" cy="254509"/>
          </a:xfrm>
          <a:prstGeom prst="rect">
            <a:avLst/>
          </a:prstGeom>
        </p:spPr>
      </p:pic>
      <p:pic>
        <p:nvPicPr>
          <p:cNvPr id="16" name="Picture 15">
            <a:extLst>
              <a:ext uri="{FF2B5EF4-FFF2-40B4-BE49-F238E27FC236}">
                <a16:creationId xmlns:a16="http://schemas.microsoft.com/office/drawing/2014/main" id="{4EFF2440-5EC4-4656-AC3C-C2543280D2B7}"/>
              </a:ext>
            </a:extLst>
          </p:cNvPr>
          <p:cNvPicPr>
            <a:picLocks noChangeAspect="1"/>
          </p:cNvPicPr>
          <p:nvPr/>
        </p:nvPicPr>
        <p:blipFill>
          <a:blip r:embed="rId5"/>
          <a:stretch>
            <a:fillRect/>
          </a:stretch>
        </p:blipFill>
        <p:spPr>
          <a:xfrm>
            <a:off x="10137519" y="2669609"/>
            <a:ext cx="888494" cy="254509"/>
          </a:xfrm>
          <a:prstGeom prst="rect">
            <a:avLst/>
          </a:prstGeom>
        </p:spPr>
      </p:pic>
      <p:pic>
        <p:nvPicPr>
          <p:cNvPr id="17" name="Picture 16">
            <a:extLst>
              <a:ext uri="{FF2B5EF4-FFF2-40B4-BE49-F238E27FC236}">
                <a16:creationId xmlns:a16="http://schemas.microsoft.com/office/drawing/2014/main" id="{3B1DCCC5-2DF0-4E2C-A884-62269F649A14}"/>
              </a:ext>
            </a:extLst>
          </p:cNvPr>
          <p:cNvPicPr>
            <a:picLocks noChangeAspect="1"/>
          </p:cNvPicPr>
          <p:nvPr/>
        </p:nvPicPr>
        <p:blipFill>
          <a:blip r:embed="rId2"/>
          <a:stretch>
            <a:fillRect/>
          </a:stretch>
        </p:blipFill>
        <p:spPr>
          <a:xfrm>
            <a:off x="7499139" y="1653386"/>
            <a:ext cx="254509" cy="228600"/>
          </a:xfrm>
          <a:prstGeom prst="rect">
            <a:avLst/>
          </a:prstGeom>
        </p:spPr>
      </p:pic>
    </p:spTree>
    <p:extLst>
      <p:ext uri="{BB962C8B-B14F-4D97-AF65-F5344CB8AC3E}">
        <p14:creationId xmlns:p14="http://schemas.microsoft.com/office/powerpoint/2010/main" val="138443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92C-1624-4937-BC6F-25C319C715E6}"/>
              </a:ext>
            </a:extLst>
          </p:cNvPr>
          <p:cNvSpPr>
            <a:spLocks noGrp="1"/>
          </p:cNvSpPr>
          <p:nvPr>
            <p:ph type="title"/>
          </p:nvPr>
        </p:nvSpPr>
        <p:spPr/>
        <p:txBody>
          <a:bodyPr/>
          <a:lstStyle/>
          <a:p>
            <a:r>
              <a:rPr lang="en-US" dirty="0"/>
              <a:t>Entangled qubits</a:t>
            </a:r>
          </a:p>
        </p:txBody>
      </p:sp>
      <p:sp>
        <p:nvSpPr>
          <p:cNvPr id="3" name="Content Placeholder 2">
            <a:extLst>
              <a:ext uri="{FF2B5EF4-FFF2-40B4-BE49-F238E27FC236}">
                <a16:creationId xmlns:a16="http://schemas.microsoft.com/office/drawing/2014/main" id="{B7C4F39B-504F-4686-A0B7-E2E8B3971C3E}"/>
              </a:ext>
            </a:extLst>
          </p:cNvPr>
          <p:cNvSpPr>
            <a:spLocks noGrp="1"/>
          </p:cNvSpPr>
          <p:nvPr>
            <p:ph idx="1"/>
          </p:nvPr>
        </p:nvSpPr>
        <p:spPr>
          <a:xfrm>
            <a:off x="1143000" y="2057399"/>
            <a:ext cx="9872871" cy="4590535"/>
          </a:xfrm>
        </p:spPr>
        <p:txBody>
          <a:bodyPr>
            <a:normAutofit/>
          </a:bodyPr>
          <a:lstStyle/>
          <a:p>
            <a:r>
              <a:rPr lang="en-US" dirty="0"/>
              <a:t>Locally it cannot be created, but global</a:t>
            </a:r>
            <a:br>
              <a:rPr lang="en-US" dirty="0"/>
            </a:br>
            <a:r>
              <a:rPr lang="en-US" dirty="0"/>
              <a:t>operations can do it</a:t>
            </a:r>
          </a:p>
          <a:p>
            <a:r>
              <a:rPr lang="en-US" dirty="0"/>
              <a:t>This is controlled NOT operation that</a:t>
            </a:r>
            <a:br>
              <a:rPr lang="en-US" dirty="0"/>
            </a:br>
            <a:r>
              <a:rPr lang="en-US" dirty="0"/>
              <a:t>applies NOT if and only if the first system</a:t>
            </a:r>
            <a:br>
              <a:rPr lang="en-US" dirty="0"/>
            </a:br>
            <a:r>
              <a:rPr lang="en-US" dirty="0"/>
              <a:t>is in state </a:t>
            </a:r>
          </a:p>
          <a:p>
            <a:r>
              <a:rPr lang="en-US" dirty="0"/>
              <a:t>We can see that it can make the maximally entangled states</a:t>
            </a:r>
          </a:p>
          <a:p>
            <a:endParaRPr lang="en-US" dirty="0"/>
          </a:p>
          <a:p>
            <a:endParaRPr lang="en-US" dirty="0"/>
          </a:p>
          <a:p>
            <a:r>
              <a:rPr lang="en-US" dirty="0"/>
              <a:t>universal quantum computation: </a:t>
            </a:r>
            <a:r>
              <a:rPr lang="en-US" i="1" dirty="0"/>
              <a:t>H</a:t>
            </a:r>
            <a:r>
              <a:rPr lang="en-US" dirty="0"/>
              <a:t>, C-NOT,                                        </a:t>
            </a:r>
          </a:p>
        </p:txBody>
      </p:sp>
      <p:pic>
        <p:nvPicPr>
          <p:cNvPr id="4" name="Picture 3">
            <a:extLst>
              <a:ext uri="{FF2B5EF4-FFF2-40B4-BE49-F238E27FC236}">
                <a16:creationId xmlns:a16="http://schemas.microsoft.com/office/drawing/2014/main" id="{A10FF13E-F811-4BB2-9C93-53D2302AFA1E}"/>
              </a:ext>
            </a:extLst>
          </p:cNvPr>
          <p:cNvPicPr>
            <a:picLocks noChangeAspect="1"/>
          </p:cNvPicPr>
          <p:nvPr/>
        </p:nvPicPr>
        <p:blipFill>
          <a:blip r:embed="rId2"/>
          <a:stretch>
            <a:fillRect/>
          </a:stretch>
        </p:blipFill>
        <p:spPr>
          <a:xfrm>
            <a:off x="8658825" y="3825405"/>
            <a:ext cx="2464313" cy="621793"/>
          </a:xfrm>
          <a:prstGeom prst="rect">
            <a:avLst/>
          </a:prstGeom>
        </p:spPr>
      </p:pic>
      <p:pic>
        <p:nvPicPr>
          <p:cNvPr id="6" name="Picture 5">
            <a:extLst>
              <a:ext uri="{FF2B5EF4-FFF2-40B4-BE49-F238E27FC236}">
                <a16:creationId xmlns:a16="http://schemas.microsoft.com/office/drawing/2014/main" id="{7D9B854E-9F93-4A54-9335-97FBB56137C8}"/>
              </a:ext>
            </a:extLst>
          </p:cNvPr>
          <p:cNvPicPr>
            <a:picLocks noChangeAspect="1"/>
          </p:cNvPicPr>
          <p:nvPr/>
        </p:nvPicPr>
        <p:blipFill>
          <a:blip r:embed="rId3"/>
          <a:stretch>
            <a:fillRect/>
          </a:stretch>
        </p:blipFill>
        <p:spPr>
          <a:xfrm>
            <a:off x="2729216" y="3531315"/>
            <a:ext cx="254509" cy="228600"/>
          </a:xfrm>
          <a:prstGeom prst="rect">
            <a:avLst/>
          </a:prstGeom>
        </p:spPr>
      </p:pic>
      <p:pic>
        <p:nvPicPr>
          <p:cNvPr id="7" name="Picture 6">
            <a:extLst>
              <a:ext uri="{FF2B5EF4-FFF2-40B4-BE49-F238E27FC236}">
                <a16:creationId xmlns:a16="http://schemas.microsoft.com/office/drawing/2014/main" id="{A321E2DF-1AD8-4EA8-BCF3-D39EC50D7070}"/>
              </a:ext>
            </a:extLst>
          </p:cNvPr>
          <p:cNvPicPr>
            <a:picLocks noChangeAspect="1"/>
          </p:cNvPicPr>
          <p:nvPr/>
        </p:nvPicPr>
        <p:blipFill>
          <a:blip r:embed="rId4"/>
          <a:stretch>
            <a:fillRect/>
          </a:stretch>
        </p:blipFill>
        <p:spPr>
          <a:xfrm>
            <a:off x="1880200" y="4470100"/>
            <a:ext cx="3340615" cy="621793"/>
          </a:xfrm>
          <a:prstGeom prst="rect">
            <a:avLst/>
          </a:prstGeom>
        </p:spPr>
      </p:pic>
      <p:pic>
        <p:nvPicPr>
          <p:cNvPr id="8" name="Picture 7">
            <a:extLst>
              <a:ext uri="{FF2B5EF4-FFF2-40B4-BE49-F238E27FC236}">
                <a16:creationId xmlns:a16="http://schemas.microsoft.com/office/drawing/2014/main" id="{130CB3DB-AD86-48FC-A664-91E03C72024C}"/>
              </a:ext>
            </a:extLst>
          </p:cNvPr>
          <p:cNvPicPr>
            <a:picLocks noChangeAspect="1"/>
          </p:cNvPicPr>
          <p:nvPr/>
        </p:nvPicPr>
        <p:blipFill>
          <a:blip r:embed="rId5"/>
          <a:stretch>
            <a:fillRect/>
          </a:stretch>
        </p:blipFill>
        <p:spPr>
          <a:xfrm>
            <a:off x="5958015" y="4470100"/>
            <a:ext cx="3340615" cy="621793"/>
          </a:xfrm>
          <a:prstGeom prst="rect">
            <a:avLst/>
          </a:prstGeom>
        </p:spPr>
      </p:pic>
      <p:pic>
        <p:nvPicPr>
          <p:cNvPr id="11" name="Picture 10">
            <a:extLst>
              <a:ext uri="{FF2B5EF4-FFF2-40B4-BE49-F238E27FC236}">
                <a16:creationId xmlns:a16="http://schemas.microsoft.com/office/drawing/2014/main" id="{EB77D5AB-BBE1-4482-8C39-89135FBD6F06}"/>
              </a:ext>
            </a:extLst>
          </p:cNvPr>
          <p:cNvPicPr>
            <a:picLocks noChangeAspect="1"/>
          </p:cNvPicPr>
          <p:nvPr/>
        </p:nvPicPr>
        <p:blipFill>
          <a:blip r:embed="rId6"/>
          <a:stretch>
            <a:fillRect/>
          </a:stretch>
        </p:blipFill>
        <p:spPr>
          <a:xfrm>
            <a:off x="7883623" y="1728550"/>
            <a:ext cx="2123921" cy="1639411"/>
          </a:xfrm>
          <a:prstGeom prst="rect">
            <a:avLst/>
          </a:prstGeom>
        </p:spPr>
      </p:pic>
      <p:pic>
        <p:nvPicPr>
          <p:cNvPr id="13" name="Picture 12">
            <a:extLst>
              <a:ext uri="{FF2B5EF4-FFF2-40B4-BE49-F238E27FC236}">
                <a16:creationId xmlns:a16="http://schemas.microsoft.com/office/drawing/2014/main" id="{94EEEA12-7194-4BA6-B594-534A36CC8098}"/>
              </a:ext>
            </a:extLst>
          </p:cNvPr>
          <p:cNvPicPr>
            <a:picLocks noChangeAspect="1"/>
          </p:cNvPicPr>
          <p:nvPr/>
        </p:nvPicPr>
        <p:blipFill>
          <a:blip r:embed="rId7"/>
          <a:stretch>
            <a:fillRect/>
          </a:stretch>
        </p:blipFill>
        <p:spPr>
          <a:xfrm>
            <a:off x="6766552" y="5388279"/>
            <a:ext cx="2819406" cy="316993"/>
          </a:xfrm>
          <a:prstGeom prst="rect">
            <a:avLst/>
          </a:prstGeom>
        </p:spPr>
      </p:pic>
      <p:pic>
        <p:nvPicPr>
          <p:cNvPr id="16" name="Picture 15">
            <a:extLst>
              <a:ext uri="{FF2B5EF4-FFF2-40B4-BE49-F238E27FC236}">
                <a16:creationId xmlns:a16="http://schemas.microsoft.com/office/drawing/2014/main" id="{4EFF2440-5EC4-4656-AC3C-C2543280D2B7}"/>
              </a:ext>
            </a:extLst>
          </p:cNvPr>
          <p:cNvPicPr>
            <a:picLocks noChangeAspect="1"/>
          </p:cNvPicPr>
          <p:nvPr/>
        </p:nvPicPr>
        <p:blipFill>
          <a:blip r:embed="rId8"/>
          <a:stretch>
            <a:fillRect/>
          </a:stretch>
        </p:blipFill>
        <p:spPr>
          <a:xfrm>
            <a:off x="10137519" y="2669609"/>
            <a:ext cx="888494" cy="254509"/>
          </a:xfrm>
          <a:prstGeom prst="rect">
            <a:avLst/>
          </a:prstGeom>
        </p:spPr>
      </p:pic>
      <p:pic>
        <p:nvPicPr>
          <p:cNvPr id="15" name="Picture 14">
            <a:extLst>
              <a:ext uri="{FF2B5EF4-FFF2-40B4-BE49-F238E27FC236}">
                <a16:creationId xmlns:a16="http://schemas.microsoft.com/office/drawing/2014/main" id="{D57C3453-C0E4-4BF7-B697-666694004400}"/>
              </a:ext>
            </a:extLst>
          </p:cNvPr>
          <p:cNvPicPr>
            <a:picLocks noChangeAspect="1"/>
          </p:cNvPicPr>
          <p:nvPr/>
        </p:nvPicPr>
        <p:blipFill>
          <a:blip r:embed="rId9"/>
          <a:stretch>
            <a:fillRect/>
          </a:stretch>
        </p:blipFill>
        <p:spPr>
          <a:xfrm>
            <a:off x="6309321" y="1213965"/>
            <a:ext cx="2123921" cy="1136618"/>
          </a:xfrm>
          <a:prstGeom prst="rect">
            <a:avLst/>
          </a:prstGeom>
        </p:spPr>
      </p:pic>
      <p:pic>
        <p:nvPicPr>
          <p:cNvPr id="18" name="Picture 17">
            <a:extLst>
              <a:ext uri="{FF2B5EF4-FFF2-40B4-BE49-F238E27FC236}">
                <a16:creationId xmlns:a16="http://schemas.microsoft.com/office/drawing/2014/main" id="{7D80E7E4-F8C0-4F25-933E-671226AA989B}"/>
              </a:ext>
            </a:extLst>
          </p:cNvPr>
          <p:cNvPicPr>
            <a:picLocks noChangeAspect="1"/>
          </p:cNvPicPr>
          <p:nvPr/>
        </p:nvPicPr>
        <p:blipFill>
          <a:blip r:embed="rId10"/>
          <a:stretch>
            <a:fillRect/>
          </a:stretch>
        </p:blipFill>
        <p:spPr>
          <a:xfrm>
            <a:off x="5924837" y="1668780"/>
            <a:ext cx="254509" cy="228600"/>
          </a:xfrm>
          <a:prstGeom prst="rect">
            <a:avLst/>
          </a:prstGeom>
        </p:spPr>
      </p:pic>
      <p:sp>
        <p:nvSpPr>
          <p:cNvPr id="5" name="Rectangle 4">
            <a:extLst>
              <a:ext uri="{FF2B5EF4-FFF2-40B4-BE49-F238E27FC236}">
                <a16:creationId xmlns:a16="http://schemas.microsoft.com/office/drawing/2014/main" id="{85C1C6FB-781E-4251-8DDB-1073D646F019}"/>
              </a:ext>
            </a:extLst>
          </p:cNvPr>
          <p:cNvSpPr/>
          <p:nvPr/>
        </p:nvSpPr>
        <p:spPr>
          <a:xfrm>
            <a:off x="6932428" y="1509823"/>
            <a:ext cx="821220" cy="479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BCBFCB-1B55-4925-8C4B-40F3AA1C1122}"/>
              </a:ext>
            </a:extLst>
          </p:cNvPr>
          <p:cNvSpPr txBox="1"/>
          <p:nvPr/>
        </p:nvSpPr>
        <p:spPr>
          <a:xfrm>
            <a:off x="7166547" y="1583057"/>
            <a:ext cx="352982" cy="369332"/>
          </a:xfrm>
          <a:prstGeom prst="rect">
            <a:avLst/>
          </a:prstGeom>
          <a:noFill/>
        </p:spPr>
        <p:txBody>
          <a:bodyPr wrap="none" rtlCol="0">
            <a:spAutoFit/>
          </a:bodyPr>
          <a:lstStyle/>
          <a:p>
            <a:r>
              <a:rPr lang="en-US" i="1" dirty="0"/>
              <a:t>H</a:t>
            </a:r>
          </a:p>
        </p:txBody>
      </p:sp>
      <p:pic>
        <p:nvPicPr>
          <p:cNvPr id="17" name="Picture 16">
            <a:extLst>
              <a:ext uri="{FF2B5EF4-FFF2-40B4-BE49-F238E27FC236}">
                <a16:creationId xmlns:a16="http://schemas.microsoft.com/office/drawing/2014/main" id="{3008C23D-AD2D-492D-9B07-1B800B5C9CD0}"/>
              </a:ext>
            </a:extLst>
          </p:cNvPr>
          <p:cNvPicPr>
            <a:picLocks noChangeAspect="1"/>
          </p:cNvPicPr>
          <p:nvPr/>
        </p:nvPicPr>
        <p:blipFill>
          <a:blip r:embed="rId10"/>
          <a:stretch>
            <a:fillRect/>
          </a:stretch>
        </p:blipFill>
        <p:spPr>
          <a:xfrm>
            <a:off x="7501067" y="2678441"/>
            <a:ext cx="254509" cy="228600"/>
          </a:xfrm>
          <a:prstGeom prst="rect">
            <a:avLst/>
          </a:prstGeom>
        </p:spPr>
      </p:pic>
    </p:spTree>
    <p:extLst>
      <p:ext uri="{BB962C8B-B14F-4D97-AF65-F5344CB8AC3E}">
        <p14:creationId xmlns:p14="http://schemas.microsoft.com/office/powerpoint/2010/main" val="429466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92C-1624-4937-BC6F-25C319C715E6}"/>
              </a:ext>
            </a:extLst>
          </p:cNvPr>
          <p:cNvSpPr>
            <a:spLocks noGrp="1"/>
          </p:cNvSpPr>
          <p:nvPr>
            <p:ph type="title"/>
          </p:nvPr>
        </p:nvSpPr>
        <p:spPr/>
        <p:txBody>
          <a:bodyPr/>
          <a:lstStyle/>
          <a:p>
            <a:r>
              <a:rPr lang="en-US" dirty="0"/>
              <a:t>Bell basis</a:t>
            </a:r>
          </a:p>
        </p:txBody>
      </p:sp>
      <p:sp>
        <p:nvSpPr>
          <p:cNvPr id="3" name="Content Placeholder 2">
            <a:extLst>
              <a:ext uri="{FF2B5EF4-FFF2-40B4-BE49-F238E27FC236}">
                <a16:creationId xmlns:a16="http://schemas.microsoft.com/office/drawing/2014/main" id="{B7C4F39B-504F-4686-A0B7-E2E8B3971C3E}"/>
              </a:ext>
            </a:extLst>
          </p:cNvPr>
          <p:cNvSpPr>
            <a:spLocks noGrp="1"/>
          </p:cNvSpPr>
          <p:nvPr>
            <p:ph idx="1"/>
          </p:nvPr>
        </p:nvSpPr>
        <p:spPr>
          <a:xfrm>
            <a:off x="1143000" y="1823483"/>
            <a:ext cx="9872871" cy="4590535"/>
          </a:xfrm>
        </p:spPr>
        <p:txBody>
          <a:bodyPr>
            <a:normAutofit/>
          </a:bodyPr>
          <a:lstStyle/>
          <a:p>
            <a:r>
              <a:rPr lang="en-US" dirty="0"/>
              <a:t>We were able to prepare states</a:t>
            </a:r>
          </a:p>
          <a:p>
            <a:r>
              <a:rPr lang="en-US" dirty="0"/>
              <a:t>These are orthogonal, but we can make a full basis of maximally entangled states by taking</a:t>
            </a:r>
          </a:p>
          <a:p>
            <a:endParaRPr lang="en-US" dirty="0"/>
          </a:p>
          <a:p>
            <a:endParaRPr lang="en-US" dirty="0"/>
          </a:p>
          <a:p>
            <a:endParaRPr lang="en-US" dirty="0"/>
          </a:p>
          <a:p>
            <a:r>
              <a:rPr lang="en-US" dirty="0"/>
              <a:t>Conversely we can write</a:t>
            </a:r>
          </a:p>
        </p:txBody>
      </p:sp>
      <p:pic>
        <p:nvPicPr>
          <p:cNvPr id="4" name="Picture 3">
            <a:extLst>
              <a:ext uri="{FF2B5EF4-FFF2-40B4-BE49-F238E27FC236}">
                <a16:creationId xmlns:a16="http://schemas.microsoft.com/office/drawing/2014/main" id="{A10FF13E-F811-4BB2-9C93-53D2302AFA1E}"/>
              </a:ext>
            </a:extLst>
          </p:cNvPr>
          <p:cNvPicPr>
            <a:picLocks noChangeAspect="1"/>
          </p:cNvPicPr>
          <p:nvPr/>
        </p:nvPicPr>
        <p:blipFill>
          <a:blip r:embed="rId2"/>
          <a:stretch>
            <a:fillRect/>
          </a:stretch>
        </p:blipFill>
        <p:spPr>
          <a:xfrm>
            <a:off x="5220815" y="1732044"/>
            <a:ext cx="2464313" cy="621793"/>
          </a:xfrm>
          <a:prstGeom prst="rect">
            <a:avLst/>
          </a:prstGeom>
        </p:spPr>
      </p:pic>
      <p:pic>
        <p:nvPicPr>
          <p:cNvPr id="5" name="Picture 4">
            <a:extLst>
              <a:ext uri="{FF2B5EF4-FFF2-40B4-BE49-F238E27FC236}">
                <a16:creationId xmlns:a16="http://schemas.microsoft.com/office/drawing/2014/main" id="{76B0D1F8-FFFC-4159-97D9-40F1565DD1AC}"/>
              </a:ext>
            </a:extLst>
          </p:cNvPr>
          <p:cNvPicPr>
            <a:picLocks noChangeAspect="1"/>
          </p:cNvPicPr>
          <p:nvPr/>
        </p:nvPicPr>
        <p:blipFill>
          <a:blip r:embed="rId3"/>
          <a:stretch>
            <a:fillRect/>
          </a:stretch>
        </p:blipFill>
        <p:spPr>
          <a:xfrm>
            <a:off x="1783345" y="3039176"/>
            <a:ext cx="3936500" cy="621793"/>
          </a:xfrm>
          <a:prstGeom prst="rect">
            <a:avLst/>
          </a:prstGeom>
        </p:spPr>
      </p:pic>
      <p:pic>
        <p:nvPicPr>
          <p:cNvPr id="15" name="Picture 14">
            <a:extLst>
              <a:ext uri="{FF2B5EF4-FFF2-40B4-BE49-F238E27FC236}">
                <a16:creationId xmlns:a16="http://schemas.microsoft.com/office/drawing/2014/main" id="{53AB7D2F-4C6C-4D37-AF67-5F0D9D50695F}"/>
              </a:ext>
            </a:extLst>
          </p:cNvPr>
          <p:cNvPicPr>
            <a:picLocks noChangeAspect="1"/>
          </p:cNvPicPr>
          <p:nvPr/>
        </p:nvPicPr>
        <p:blipFill>
          <a:blip r:embed="rId4"/>
          <a:stretch>
            <a:fillRect/>
          </a:stretch>
        </p:blipFill>
        <p:spPr>
          <a:xfrm>
            <a:off x="7338600" y="3807853"/>
            <a:ext cx="4114808" cy="635509"/>
          </a:xfrm>
          <a:prstGeom prst="rect">
            <a:avLst/>
          </a:prstGeom>
        </p:spPr>
      </p:pic>
      <p:pic>
        <p:nvPicPr>
          <p:cNvPr id="17" name="Picture 16">
            <a:extLst>
              <a:ext uri="{FF2B5EF4-FFF2-40B4-BE49-F238E27FC236}">
                <a16:creationId xmlns:a16="http://schemas.microsoft.com/office/drawing/2014/main" id="{D2136F63-4D11-4A5D-A242-223DDDF5F7D5}"/>
              </a:ext>
            </a:extLst>
          </p:cNvPr>
          <p:cNvPicPr>
            <a:picLocks noChangeAspect="1"/>
          </p:cNvPicPr>
          <p:nvPr/>
        </p:nvPicPr>
        <p:blipFill>
          <a:blip r:embed="rId5"/>
          <a:stretch>
            <a:fillRect/>
          </a:stretch>
        </p:blipFill>
        <p:spPr>
          <a:xfrm>
            <a:off x="7338600" y="3039175"/>
            <a:ext cx="4114808" cy="621793"/>
          </a:xfrm>
          <a:prstGeom prst="rect">
            <a:avLst/>
          </a:prstGeom>
        </p:spPr>
      </p:pic>
      <p:pic>
        <p:nvPicPr>
          <p:cNvPr id="18" name="Picture 17">
            <a:extLst>
              <a:ext uri="{FF2B5EF4-FFF2-40B4-BE49-F238E27FC236}">
                <a16:creationId xmlns:a16="http://schemas.microsoft.com/office/drawing/2014/main" id="{693F0648-2BC0-4F05-9A79-CB81CCE76A77}"/>
              </a:ext>
            </a:extLst>
          </p:cNvPr>
          <p:cNvPicPr>
            <a:picLocks noChangeAspect="1"/>
          </p:cNvPicPr>
          <p:nvPr/>
        </p:nvPicPr>
        <p:blipFill>
          <a:blip r:embed="rId6"/>
          <a:stretch>
            <a:fillRect/>
          </a:stretch>
        </p:blipFill>
        <p:spPr>
          <a:xfrm>
            <a:off x="1783345" y="3807853"/>
            <a:ext cx="4914910" cy="621793"/>
          </a:xfrm>
          <a:prstGeom prst="rect">
            <a:avLst/>
          </a:prstGeom>
        </p:spPr>
      </p:pic>
      <p:pic>
        <p:nvPicPr>
          <p:cNvPr id="24" name="Picture 23">
            <a:extLst>
              <a:ext uri="{FF2B5EF4-FFF2-40B4-BE49-F238E27FC236}">
                <a16:creationId xmlns:a16="http://schemas.microsoft.com/office/drawing/2014/main" id="{59BF3AD0-EA84-4144-8F37-17407A986C9E}"/>
              </a:ext>
            </a:extLst>
          </p:cNvPr>
          <p:cNvPicPr>
            <a:picLocks noChangeAspect="1"/>
          </p:cNvPicPr>
          <p:nvPr/>
        </p:nvPicPr>
        <p:blipFill>
          <a:blip r:embed="rId7"/>
          <a:stretch>
            <a:fillRect/>
          </a:stretch>
        </p:blipFill>
        <p:spPr>
          <a:xfrm>
            <a:off x="1783345" y="5750590"/>
            <a:ext cx="2540513" cy="621793"/>
          </a:xfrm>
          <a:prstGeom prst="rect">
            <a:avLst/>
          </a:prstGeom>
        </p:spPr>
      </p:pic>
      <p:pic>
        <p:nvPicPr>
          <p:cNvPr id="25" name="Picture 24">
            <a:extLst>
              <a:ext uri="{FF2B5EF4-FFF2-40B4-BE49-F238E27FC236}">
                <a16:creationId xmlns:a16="http://schemas.microsoft.com/office/drawing/2014/main" id="{97F3E2C4-7597-4CC8-AB58-7ACBAEDA5D32}"/>
              </a:ext>
            </a:extLst>
          </p:cNvPr>
          <p:cNvPicPr>
            <a:picLocks noChangeAspect="1"/>
          </p:cNvPicPr>
          <p:nvPr/>
        </p:nvPicPr>
        <p:blipFill>
          <a:blip r:embed="rId8"/>
          <a:stretch>
            <a:fillRect/>
          </a:stretch>
        </p:blipFill>
        <p:spPr>
          <a:xfrm>
            <a:off x="1783345" y="4965964"/>
            <a:ext cx="2540513" cy="621793"/>
          </a:xfrm>
          <a:prstGeom prst="rect">
            <a:avLst/>
          </a:prstGeom>
        </p:spPr>
      </p:pic>
      <p:pic>
        <p:nvPicPr>
          <p:cNvPr id="26" name="Picture 25">
            <a:extLst>
              <a:ext uri="{FF2B5EF4-FFF2-40B4-BE49-F238E27FC236}">
                <a16:creationId xmlns:a16="http://schemas.microsoft.com/office/drawing/2014/main" id="{25869D1E-5FAC-4652-8D7D-A629306F2FCF}"/>
              </a:ext>
            </a:extLst>
          </p:cNvPr>
          <p:cNvPicPr>
            <a:picLocks noChangeAspect="1"/>
          </p:cNvPicPr>
          <p:nvPr/>
        </p:nvPicPr>
        <p:blipFill>
          <a:blip r:embed="rId9"/>
          <a:stretch>
            <a:fillRect/>
          </a:stretch>
        </p:blipFill>
        <p:spPr>
          <a:xfrm>
            <a:off x="7338343" y="4965963"/>
            <a:ext cx="2602997" cy="621793"/>
          </a:xfrm>
          <a:prstGeom prst="rect">
            <a:avLst/>
          </a:prstGeom>
        </p:spPr>
      </p:pic>
      <p:pic>
        <p:nvPicPr>
          <p:cNvPr id="27" name="Picture 26">
            <a:extLst>
              <a:ext uri="{FF2B5EF4-FFF2-40B4-BE49-F238E27FC236}">
                <a16:creationId xmlns:a16="http://schemas.microsoft.com/office/drawing/2014/main" id="{6C7A1829-6794-4FCE-A2D6-D0F8F84C2E94}"/>
              </a:ext>
            </a:extLst>
          </p:cNvPr>
          <p:cNvPicPr>
            <a:picLocks noChangeAspect="1"/>
          </p:cNvPicPr>
          <p:nvPr/>
        </p:nvPicPr>
        <p:blipFill>
          <a:blip r:embed="rId10"/>
          <a:stretch>
            <a:fillRect/>
          </a:stretch>
        </p:blipFill>
        <p:spPr>
          <a:xfrm>
            <a:off x="7338343" y="5761223"/>
            <a:ext cx="2602997" cy="621793"/>
          </a:xfrm>
          <a:prstGeom prst="rect">
            <a:avLst/>
          </a:prstGeom>
        </p:spPr>
      </p:pic>
    </p:spTree>
    <p:extLst>
      <p:ext uri="{BB962C8B-B14F-4D97-AF65-F5344CB8AC3E}">
        <p14:creationId xmlns:p14="http://schemas.microsoft.com/office/powerpoint/2010/main" val="2145463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8FC9-304D-4C5B-8704-8AEBDF260FB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444614-D834-469D-B598-4CFAFBEC6872}"/>
              </a:ext>
            </a:extLst>
          </p:cNvPr>
          <p:cNvSpPr>
            <a:spLocks noGrp="1"/>
          </p:cNvSpPr>
          <p:nvPr>
            <p:ph idx="1"/>
          </p:nvPr>
        </p:nvSpPr>
        <p:spPr>
          <a:xfrm>
            <a:off x="1143000" y="2628900"/>
            <a:ext cx="9872871" cy="3467100"/>
          </a:xfrm>
        </p:spPr>
        <p:txBody>
          <a:bodyPr/>
          <a:lstStyle/>
          <a:p>
            <a:r>
              <a:rPr lang="en-US" dirty="0">
                <a:solidFill>
                  <a:schemeClr val="accent5">
                    <a:lumMod val="50000"/>
                  </a:schemeClr>
                </a:solidFill>
              </a:rPr>
              <a:t>Entanglement represents a new type of correlations between systems</a:t>
            </a:r>
          </a:p>
          <a:p>
            <a:r>
              <a:rPr lang="en-US" dirty="0"/>
              <a:t>They are different from classical correlations</a:t>
            </a:r>
          </a:p>
          <a:p>
            <a:r>
              <a:rPr lang="en-US" dirty="0"/>
              <a:t>Are these correlations stronger? Can we make use of them?</a:t>
            </a:r>
          </a:p>
        </p:txBody>
      </p:sp>
    </p:spTree>
    <p:extLst>
      <p:ext uri="{BB962C8B-B14F-4D97-AF65-F5344CB8AC3E}">
        <p14:creationId xmlns:p14="http://schemas.microsoft.com/office/powerpoint/2010/main" val="35181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DD308-7876-458C-BE73-8FB91BD20D20}"/>
              </a:ext>
            </a:extLst>
          </p:cNvPr>
          <p:cNvSpPr>
            <a:spLocks noGrp="1"/>
          </p:cNvSpPr>
          <p:nvPr>
            <p:ph type="title"/>
          </p:nvPr>
        </p:nvSpPr>
        <p:spPr/>
        <p:txBody>
          <a:bodyPr/>
          <a:lstStyle/>
          <a:p>
            <a:r>
              <a:rPr lang="en-US" dirty="0"/>
              <a:t>Non-locality</a:t>
            </a:r>
          </a:p>
        </p:txBody>
      </p:sp>
      <p:sp>
        <p:nvSpPr>
          <p:cNvPr id="5" name="Text Placeholder 4">
            <a:extLst>
              <a:ext uri="{FF2B5EF4-FFF2-40B4-BE49-F238E27FC236}">
                <a16:creationId xmlns:a16="http://schemas.microsoft.com/office/drawing/2014/main" id="{A02AE123-E2E4-4EE3-9DB1-6738972FED8C}"/>
              </a:ext>
            </a:extLst>
          </p:cNvPr>
          <p:cNvSpPr>
            <a:spLocks noGrp="1"/>
          </p:cNvSpPr>
          <p:nvPr>
            <p:ph type="body" idx="1"/>
          </p:nvPr>
        </p:nvSpPr>
        <p:spPr/>
        <p:txBody>
          <a:bodyPr/>
          <a:lstStyle/>
          <a:p>
            <a:r>
              <a:rPr lang="en-US" dirty="0"/>
              <a:t>The mind-bending effect of entanglement</a:t>
            </a:r>
          </a:p>
        </p:txBody>
      </p:sp>
    </p:spTree>
    <p:extLst>
      <p:ext uri="{BB962C8B-B14F-4D97-AF65-F5344CB8AC3E}">
        <p14:creationId xmlns:p14="http://schemas.microsoft.com/office/powerpoint/2010/main" val="23389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92C-1624-4937-BC6F-25C319C715E6}"/>
              </a:ext>
            </a:extLst>
          </p:cNvPr>
          <p:cNvSpPr>
            <a:spLocks noGrp="1"/>
          </p:cNvSpPr>
          <p:nvPr>
            <p:ph type="title"/>
          </p:nvPr>
        </p:nvSpPr>
        <p:spPr>
          <a:xfrm>
            <a:off x="1140351" y="592063"/>
            <a:ext cx="9875520" cy="1356360"/>
          </a:xfrm>
        </p:spPr>
        <p:txBody>
          <a:bodyPr/>
          <a:lstStyle/>
          <a:p>
            <a:r>
              <a:rPr lang="en-US" dirty="0"/>
              <a:t>Singlet state</a:t>
            </a:r>
          </a:p>
        </p:txBody>
      </p:sp>
      <p:sp>
        <p:nvSpPr>
          <p:cNvPr id="3" name="Content Placeholder 2">
            <a:extLst>
              <a:ext uri="{FF2B5EF4-FFF2-40B4-BE49-F238E27FC236}">
                <a16:creationId xmlns:a16="http://schemas.microsoft.com/office/drawing/2014/main" id="{B7C4F39B-504F-4686-A0B7-E2E8B3971C3E}"/>
              </a:ext>
            </a:extLst>
          </p:cNvPr>
          <p:cNvSpPr>
            <a:spLocks noGrp="1"/>
          </p:cNvSpPr>
          <p:nvPr>
            <p:ph idx="1"/>
          </p:nvPr>
        </p:nvSpPr>
        <p:spPr>
          <a:xfrm>
            <a:off x="1143000" y="1823483"/>
            <a:ext cx="9872871" cy="4590535"/>
          </a:xfrm>
        </p:spPr>
        <p:txBody>
          <a:bodyPr>
            <a:normAutofit/>
          </a:bodyPr>
          <a:lstStyle/>
          <a:p>
            <a:r>
              <a:rPr lang="en-US" dirty="0"/>
              <a:t>All Bell states are useful, but state                                         has an interesting </a:t>
            </a:r>
            <a:br>
              <a:rPr lang="en-US" dirty="0"/>
            </a:br>
            <a:br>
              <a:rPr lang="en-US" dirty="0"/>
            </a:br>
            <a:r>
              <a:rPr lang="en-US" dirty="0"/>
              <a:t>property, that it has the same form in every basis</a:t>
            </a:r>
          </a:p>
          <a:p>
            <a:r>
              <a:rPr lang="en-US" dirty="0"/>
              <a:t>In particular we can also write it as</a:t>
            </a:r>
          </a:p>
          <a:p>
            <a:endParaRPr lang="en-US" dirty="0"/>
          </a:p>
          <a:p>
            <a:endParaRPr lang="en-US" dirty="0"/>
          </a:p>
          <a:p>
            <a:r>
              <a:rPr lang="en-US" dirty="0"/>
              <a:t>This state is called singlet</a:t>
            </a:r>
          </a:p>
        </p:txBody>
      </p:sp>
      <p:pic>
        <p:nvPicPr>
          <p:cNvPr id="7" name="Picture 6">
            <a:extLst>
              <a:ext uri="{FF2B5EF4-FFF2-40B4-BE49-F238E27FC236}">
                <a16:creationId xmlns:a16="http://schemas.microsoft.com/office/drawing/2014/main" id="{96C6DB70-9729-4183-B473-9F999BD5B0F7}"/>
              </a:ext>
            </a:extLst>
          </p:cNvPr>
          <p:cNvPicPr>
            <a:picLocks noChangeAspect="1"/>
          </p:cNvPicPr>
          <p:nvPr/>
        </p:nvPicPr>
        <p:blipFill>
          <a:blip r:embed="rId2"/>
          <a:stretch>
            <a:fillRect/>
          </a:stretch>
        </p:blipFill>
        <p:spPr>
          <a:xfrm>
            <a:off x="5558598" y="1717402"/>
            <a:ext cx="2450597" cy="635509"/>
          </a:xfrm>
          <a:prstGeom prst="rect">
            <a:avLst/>
          </a:prstGeom>
        </p:spPr>
      </p:pic>
      <p:pic>
        <p:nvPicPr>
          <p:cNvPr id="8" name="Picture 7">
            <a:extLst>
              <a:ext uri="{FF2B5EF4-FFF2-40B4-BE49-F238E27FC236}">
                <a16:creationId xmlns:a16="http://schemas.microsoft.com/office/drawing/2014/main" id="{0896DB32-A9CB-44BC-9632-19A9386F42C7}"/>
              </a:ext>
            </a:extLst>
          </p:cNvPr>
          <p:cNvPicPr>
            <a:picLocks noChangeAspect="1"/>
          </p:cNvPicPr>
          <p:nvPr/>
        </p:nvPicPr>
        <p:blipFill>
          <a:blip r:embed="rId3"/>
          <a:stretch>
            <a:fillRect/>
          </a:stretch>
        </p:blipFill>
        <p:spPr>
          <a:xfrm>
            <a:off x="5558598" y="3478250"/>
            <a:ext cx="2781306" cy="635509"/>
          </a:xfrm>
          <a:prstGeom prst="rect">
            <a:avLst/>
          </a:prstGeom>
        </p:spPr>
      </p:pic>
    </p:spTree>
    <p:extLst>
      <p:ext uri="{BB962C8B-B14F-4D97-AF65-F5344CB8AC3E}">
        <p14:creationId xmlns:p14="http://schemas.microsoft.com/office/powerpoint/2010/main" val="1736948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C04842-227B-467C-9FBF-022F58297D50}"/>
              </a:ext>
            </a:extLst>
          </p:cNvPr>
          <p:cNvPicPr>
            <a:picLocks noChangeAspect="1"/>
          </p:cNvPicPr>
          <p:nvPr/>
        </p:nvPicPr>
        <p:blipFill>
          <a:blip r:embed="rId2"/>
          <a:stretch>
            <a:fillRect/>
          </a:stretch>
        </p:blipFill>
        <p:spPr>
          <a:xfrm>
            <a:off x="5484179" y="3400310"/>
            <a:ext cx="469393" cy="278893"/>
          </a:xfrm>
          <a:prstGeom prst="rect">
            <a:avLst/>
          </a:prstGeom>
        </p:spPr>
      </p:pic>
      <p:sp>
        <p:nvSpPr>
          <p:cNvPr id="4" name="Title 3">
            <a:extLst>
              <a:ext uri="{FF2B5EF4-FFF2-40B4-BE49-F238E27FC236}">
                <a16:creationId xmlns:a16="http://schemas.microsoft.com/office/drawing/2014/main" id="{3669F917-172C-4664-90FE-F68FF6138052}"/>
              </a:ext>
            </a:extLst>
          </p:cNvPr>
          <p:cNvSpPr>
            <a:spLocks noGrp="1"/>
          </p:cNvSpPr>
          <p:nvPr>
            <p:ph type="title"/>
          </p:nvPr>
        </p:nvSpPr>
        <p:spPr/>
        <p:txBody>
          <a:bodyPr/>
          <a:lstStyle/>
          <a:p>
            <a:r>
              <a:rPr lang="en-US" dirty="0"/>
              <a:t>EPR paradox</a:t>
            </a:r>
          </a:p>
        </p:txBody>
      </p:sp>
      <p:sp>
        <p:nvSpPr>
          <p:cNvPr id="5" name="Content Placeholder 4">
            <a:extLst>
              <a:ext uri="{FF2B5EF4-FFF2-40B4-BE49-F238E27FC236}">
                <a16:creationId xmlns:a16="http://schemas.microsoft.com/office/drawing/2014/main" id="{35A313E3-75BB-4E65-AD1A-FF2AC3E540CC}"/>
              </a:ext>
            </a:extLst>
          </p:cNvPr>
          <p:cNvSpPr>
            <a:spLocks noGrp="1"/>
          </p:cNvSpPr>
          <p:nvPr>
            <p:ph idx="1"/>
          </p:nvPr>
        </p:nvSpPr>
        <p:spPr/>
        <p:txBody>
          <a:bodyPr/>
          <a:lstStyle/>
          <a:p>
            <a:r>
              <a:rPr lang="en-US" dirty="0"/>
              <a:t>Einstein, </a:t>
            </a:r>
            <a:r>
              <a:rPr lang="en-US" dirty="0" err="1"/>
              <a:t>Podolsky</a:t>
            </a:r>
            <a:r>
              <a:rPr lang="en-US" dirty="0"/>
              <a:t>, Rosen (1935) – spooky action at a distance</a:t>
            </a:r>
          </a:p>
          <a:p>
            <a:r>
              <a:rPr lang="en-US" dirty="0"/>
              <a:t>Let us have entangled state: </a:t>
            </a:r>
          </a:p>
        </p:txBody>
      </p:sp>
      <p:pic>
        <p:nvPicPr>
          <p:cNvPr id="6" name="Picture 5">
            <a:extLst>
              <a:ext uri="{FF2B5EF4-FFF2-40B4-BE49-F238E27FC236}">
                <a16:creationId xmlns:a16="http://schemas.microsoft.com/office/drawing/2014/main" id="{B80BD903-B372-4515-A7A1-FD328F3ADE3F}"/>
              </a:ext>
            </a:extLst>
          </p:cNvPr>
          <p:cNvPicPr>
            <a:picLocks noChangeAspect="1"/>
          </p:cNvPicPr>
          <p:nvPr/>
        </p:nvPicPr>
        <p:blipFill>
          <a:blip r:embed="rId3"/>
          <a:stretch>
            <a:fillRect/>
          </a:stretch>
        </p:blipFill>
        <p:spPr>
          <a:xfrm>
            <a:off x="4931167" y="3565454"/>
            <a:ext cx="1575419" cy="932453"/>
          </a:xfrm>
          <a:prstGeom prst="rect">
            <a:avLst/>
          </a:prstGeom>
        </p:spPr>
      </p:pic>
      <p:pic>
        <p:nvPicPr>
          <p:cNvPr id="8" name="Picture 7">
            <a:extLst>
              <a:ext uri="{FF2B5EF4-FFF2-40B4-BE49-F238E27FC236}">
                <a16:creationId xmlns:a16="http://schemas.microsoft.com/office/drawing/2014/main" id="{F704012F-E733-49CC-B9AD-077D7098A104}"/>
              </a:ext>
            </a:extLst>
          </p:cNvPr>
          <p:cNvPicPr>
            <a:picLocks noChangeAspect="1"/>
          </p:cNvPicPr>
          <p:nvPr/>
        </p:nvPicPr>
        <p:blipFill>
          <a:blip r:embed="rId4"/>
          <a:stretch>
            <a:fillRect/>
          </a:stretch>
        </p:blipFill>
        <p:spPr>
          <a:xfrm>
            <a:off x="4943504" y="2425079"/>
            <a:ext cx="2450597" cy="635509"/>
          </a:xfrm>
          <a:prstGeom prst="rect">
            <a:avLst/>
          </a:prstGeom>
        </p:spPr>
      </p:pic>
      <p:sp>
        <p:nvSpPr>
          <p:cNvPr id="7" name="BlokTextu 3">
            <a:extLst>
              <a:ext uri="{FF2B5EF4-FFF2-40B4-BE49-F238E27FC236}">
                <a16:creationId xmlns:a16="http://schemas.microsoft.com/office/drawing/2014/main" id="{58DCBA8A-B6C7-4C9E-ACCA-1BA8576FA387}"/>
              </a:ext>
            </a:extLst>
          </p:cNvPr>
          <p:cNvSpPr txBox="1"/>
          <p:nvPr/>
        </p:nvSpPr>
        <p:spPr>
          <a:xfrm>
            <a:off x="3582099" y="6067859"/>
            <a:ext cx="8321108" cy="523220"/>
          </a:xfrm>
          <a:prstGeom prst="rect">
            <a:avLst/>
          </a:prstGeom>
          <a:noFill/>
        </p:spPr>
        <p:txBody>
          <a:bodyPr wrap="square" rtlCol="0">
            <a:spAutoFit/>
          </a:bodyPr>
          <a:lstStyle/>
          <a:p>
            <a:r>
              <a:rPr lang="en-US" sz="1400" dirty="0"/>
              <a:t>Einstein, A; B </a:t>
            </a:r>
            <a:r>
              <a:rPr lang="en-US" sz="1400" dirty="0" err="1"/>
              <a:t>Podolsky</a:t>
            </a:r>
            <a:r>
              <a:rPr lang="en-US" sz="1400" dirty="0"/>
              <a:t>; N Rosen – Can Quantum-Mechanical Description of Physical Reality be Considered Complete?, Phys. Rev. 47, 777–780 (1935)</a:t>
            </a:r>
          </a:p>
        </p:txBody>
      </p:sp>
    </p:spTree>
    <p:extLst>
      <p:ext uri="{BB962C8B-B14F-4D97-AF65-F5344CB8AC3E}">
        <p14:creationId xmlns:p14="http://schemas.microsoft.com/office/powerpoint/2010/main" val="2725904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279DC2-9233-4408-864D-6127D14F4F0F}"/>
              </a:ext>
            </a:extLst>
          </p:cNvPr>
          <p:cNvSpPr/>
          <p:nvPr/>
        </p:nvSpPr>
        <p:spPr>
          <a:xfrm>
            <a:off x="2055339" y="3829722"/>
            <a:ext cx="7174722" cy="402597"/>
          </a:xfrm>
          <a:prstGeom prst="rect">
            <a:avLst/>
          </a:prstGeom>
          <a:solidFill>
            <a:srgbClr val="FF0000">
              <a:alpha val="20000"/>
            </a:srgb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FB7D049-6822-45D3-A899-99EFB42B87B0}"/>
              </a:ext>
            </a:extLst>
          </p:cNvPr>
          <p:cNvPicPr>
            <a:picLocks noChangeAspect="1"/>
          </p:cNvPicPr>
          <p:nvPr/>
        </p:nvPicPr>
        <p:blipFill>
          <a:blip r:embed="rId2"/>
          <a:stretch>
            <a:fillRect/>
          </a:stretch>
        </p:blipFill>
        <p:spPr>
          <a:xfrm>
            <a:off x="5052020" y="3686742"/>
            <a:ext cx="685627" cy="685627"/>
          </a:xfrm>
          <a:prstGeom prst="rect">
            <a:avLst/>
          </a:prstGeom>
        </p:spPr>
      </p:pic>
      <p:sp>
        <p:nvSpPr>
          <p:cNvPr id="4" name="Title 3">
            <a:extLst>
              <a:ext uri="{FF2B5EF4-FFF2-40B4-BE49-F238E27FC236}">
                <a16:creationId xmlns:a16="http://schemas.microsoft.com/office/drawing/2014/main" id="{3669F917-172C-4664-90FE-F68FF6138052}"/>
              </a:ext>
            </a:extLst>
          </p:cNvPr>
          <p:cNvSpPr>
            <a:spLocks noGrp="1"/>
          </p:cNvSpPr>
          <p:nvPr>
            <p:ph type="title"/>
          </p:nvPr>
        </p:nvSpPr>
        <p:spPr/>
        <p:txBody>
          <a:bodyPr/>
          <a:lstStyle/>
          <a:p>
            <a:r>
              <a:rPr lang="en-US" dirty="0"/>
              <a:t>EPR paradox</a:t>
            </a:r>
          </a:p>
        </p:txBody>
      </p:sp>
      <p:sp>
        <p:nvSpPr>
          <p:cNvPr id="5" name="Content Placeholder 4">
            <a:extLst>
              <a:ext uri="{FF2B5EF4-FFF2-40B4-BE49-F238E27FC236}">
                <a16:creationId xmlns:a16="http://schemas.microsoft.com/office/drawing/2014/main" id="{35A313E3-75BB-4E65-AD1A-FF2AC3E540CC}"/>
              </a:ext>
            </a:extLst>
          </p:cNvPr>
          <p:cNvSpPr>
            <a:spLocks noGrp="1"/>
          </p:cNvSpPr>
          <p:nvPr>
            <p:ph idx="1"/>
          </p:nvPr>
        </p:nvSpPr>
        <p:spPr/>
        <p:txBody>
          <a:bodyPr/>
          <a:lstStyle/>
          <a:p>
            <a:r>
              <a:rPr lang="en-US" dirty="0"/>
              <a:t>Einstein, </a:t>
            </a:r>
            <a:r>
              <a:rPr lang="en-US" dirty="0" err="1"/>
              <a:t>Podolsky</a:t>
            </a:r>
            <a:r>
              <a:rPr lang="en-US" dirty="0"/>
              <a:t>, Rosen (1935) – spooky action at a distance</a:t>
            </a:r>
          </a:p>
          <a:p>
            <a:r>
              <a:rPr lang="en-US" dirty="0"/>
              <a:t>Let us have entangled state: </a:t>
            </a:r>
          </a:p>
        </p:txBody>
      </p:sp>
      <p:pic>
        <p:nvPicPr>
          <p:cNvPr id="9" name="Picture 8">
            <a:extLst>
              <a:ext uri="{FF2B5EF4-FFF2-40B4-BE49-F238E27FC236}">
                <a16:creationId xmlns:a16="http://schemas.microsoft.com/office/drawing/2014/main" id="{FD23E691-DB72-4B57-A8BF-C5179CF3DAA9}"/>
              </a:ext>
            </a:extLst>
          </p:cNvPr>
          <p:cNvPicPr>
            <a:picLocks noChangeAspect="1"/>
          </p:cNvPicPr>
          <p:nvPr/>
        </p:nvPicPr>
        <p:blipFill>
          <a:blip r:embed="rId2"/>
          <a:stretch>
            <a:fillRect/>
          </a:stretch>
        </p:blipFill>
        <p:spPr>
          <a:xfrm>
            <a:off x="5703521" y="3686741"/>
            <a:ext cx="685627" cy="685627"/>
          </a:xfrm>
          <a:prstGeom prst="rect">
            <a:avLst/>
          </a:prstGeom>
        </p:spPr>
      </p:pic>
      <p:sp>
        <p:nvSpPr>
          <p:cNvPr id="11" name="Rectangle 10">
            <a:extLst>
              <a:ext uri="{FF2B5EF4-FFF2-40B4-BE49-F238E27FC236}">
                <a16:creationId xmlns:a16="http://schemas.microsoft.com/office/drawing/2014/main" id="{B4DA3E6C-5A96-41AE-9867-71A8210CFEEA}"/>
              </a:ext>
            </a:extLst>
          </p:cNvPr>
          <p:cNvSpPr/>
          <p:nvPr/>
        </p:nvSpPr>
        <p:spPr>
          <a:xfrm>
            <a:off x="1399550" y="3033602"/>
            <a:ext cx="1311578" cy="369332"/>
          </a:xfrm>
          <a:prstGeom prst="rect">
            <a:avLst/>
          </a:prstGeom>
        </p:spPr>
        <p:txBody>
          <a:bodyPr wrap="none">
            <a:spAutoFit/>
          </a:bodyPr>
          <a:lstStyle/>
          <a:p>
            <a:r>
              <a:rPr lang="en-US" dirty="0"/>
              <a:t>Alice: Earth</a:t>
            </a:r>
          </a:p>
        </p:txBody>
      </p:sp>
      <p:sp>
        <p:nvSpPr>
          <p:cNvPr id="12" name="Rectangle 11">
            <a:extLst>
              <a:ext uri="{FF2B5EF4-FFF2-40B4-BE49-F238E27FC236}">
                <a16:creationId xmlns:a16="http://schemas.microsoft.com/office/drawing/2014/main" id="{3E0B446A-3D67-47BF-8B54-CAC7DACCED4F}"/>
              </a:ext>
            </a:extLst>
          </p:cNvPr>
          <p:cNvSpPr/>
          <p:nvPr/>
        </p:nvSpPr>
        <p:spPr>
          <a:xfrm>
            <a:off x="7961914" y="3033014"/>
            <a:ext cx="2529282" cy="369332"/>
          </a:xfrm>
          <a:prstGeom prst="rect">
            <a:avLst/>
          </a:prstGeom>
        </p:spPr>
        <p:txBody>
          <a:bodyPr wrap="none">
            <a:spAutoFit/>
          </a:bodyPr>
          <a:lstStyle/>
          <a:p>
            <a:r>
              <a:rPr lang="en-US" dirty="0"/>
              <a:t>Bob: Andromeda galaxy</a:t>
            </a:r>
          </a:p>
        </p:txBody>
      </p:sp>
      <p:pic>
        <p:nvPicPr>
          <p:cNvPr id="13" name="Picture 12">
            <a:extLst>
              <a:ext uri="{FF2B5EF4-FFF2-40B4-BE49-F238E27FC236}">
                <a16:creationId xmlns:a16="http://schemas.microsoft.com/office/drawing/2014/main" id="{820D6FDE-233B-4CC8-A1D9-7C53E7A5E04E}"/>
              </a:ext>
            </a:extLst>
          </p:cNvPr>
          <p:cNvPicPr>
            <a:picLocks noChangeAspect="1"/>
          </p:cNvPicPr>
          <p:nvPr/>
        </p:nvPicPr>
        <p:blipFill>
          <a:blip r:embed="rId3"/>
          <a:stretch>
            <a:fillRect/>
          </a:stretch>
        </p:blipFill>
        <p:spPr>
          <a:xfrm>
            <a:off x="4943504" y="2425079"/>
            <a:ext cx="2450597" cy="635509"/>
          </a:xfrm>
          <a:prstGeom prst="rect">
            <a:avLst/>
          </a:prstGeom>
        </p:spPr>
      </p:pic>
      <p:pic>
        <p:nvPicPr>
          <p:cNvPr id="14" name="Picture 13">
            <a:extLst>
              <a:ext uri="{FF2B5EF4-FFF2-40B4-BE49-F238E27FC236}">
                <a16:creationId xmlns:a16="http://schemas.microsoft.com/office/drawing/2014/main" id="{1DC07DF6-669B-4089-B5B0-C8BAD720162A}"/>
              </a:ext>
            </a:extLst>
          </p:cNvPr>
          <p:cNvPicPr>
            <a:picLocks noChangeAspect="1"/>
          </p:cNvPicPr>
          <p:nvPr/>
        </p:nvPicPr>
        <p:blipFill>
          <a:blip r:embed="rId4"/>
          <a:stretch>
            <a:fillRect/>
          </a:stretch>
        </p:blipFill>
        <p:spPr>
          <a:xfrm>
            <a:off x="5484179" y="3400310"/>
            <a:ext cx="469393" cy="278893"/>
          </a:xfrm>
          <a:prstGeom prst="rect">
            <a:avLst/>
          </a:prstGeom>
        </p:spPr>
      </p:pic>
      <p:sp>
        <p:nvSpPr>
          <p:cNvPr id="15" name="BlokTextu 3">
            <a:extLst>
              <a:ext uri="{FF2B5EF4-FFF2-40B4-BE49-F238E27FC236}">
                <a16:creationId xmlns:a16="http://schemas.microsoft.com/office/drawing/2014/main" id="{2922C6C4-C30F-46B0-BBC0-36133FCB6609}"/>
              </a:ext>
            </a:extLst>
          </p:cNvPr>
          <p:cNvSpPr txBox="1"/>
          <p:nvPr/>
        </p:nvSpPr>
        <p:spPr>
          <a:xfrm>
            <a:off x="3582099" y="6067859"/>
            <a:ext cx="8321108" cy="523220"/>
          </a:xfrm>
          <a:prstGeom prst="rect">
            <a:avLst/>
          </a:prstGeom>
          <a:noFill/>
        </p:spPr>
        <p:txBody>
          <a:bodyPr wrap="square" rtlCol="0">
            <a:spAutoFit/>
          </a:bodyPr>
          <a:lstStyle/>
          <a:p>
            <a:r>
              <a:rPr lang="en-US" sz="1400" dirty="0"/>
              <a:t>Einstein, A; B </a:t>
            </a:r>
            <a:r>
              <a:rPr lang="en-US" sz="1400" dirty="0" err="1"/>
              <a:t>Podolsky</a:t>
            </a:r>
            <a:r>
              <a:rPr lang="en-US" sz="1400" dirty="0"/>
              <a:t>; N Rosen – Can Quantum-Mechanical Description of Physical Reality be Considered Complete?, Phys. Rev. 47, 777–780 (1935)</a:t>
            </a:r>
          </a:p>
        </p:txBody>
      </p:sp>
    </p:spTree>
    <p:extLst>
      <p:ext uri="{BB962C8B-B14F-4D97-AF65-F5344CB8AC3E}">
        <p14:creationId xmlns:p14="http://schemas.microsoft.com/office/powerpoint/2010/main" val="404408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0 L -0.27357 0.00069 " pathEditMode="relative" rAng="0" ptsTypes="AA">
                                      <p:cBhvr>
                                        <p:cTn id="6" dur="2000" fill="hold"/>
                                        <p:tgtEl>
                                          <p:spTgt spid="8"/>
                                        </p:tgtEl>
                                        <p:attrNameLst>
                                          <p:attrName>ppt_x</p:attrName>
                                          <p:attrName>ppt_y</p:attrName>
                                        </p:attrNameLst>
                                      </p:cBhvr>
                                      <p:rCtr x="-13685" y="23"/>
                                    </p:animMotion>
                                  </p:childTnLst>
                                </p:cTn>
                              </p:par>
                              <p:par>
                                <p:cTn id="7" presetID="42" presetClass="path" presetSubtype="0" accel="50000" decel="50000" fill="hold" nodeType="withEffect">
                                  <p:stCondLst>
                                    <p:cond delay="0"/>
                                  </p:stCondLst>
                                  <p:childTnLst>
                                    <p:animMotion origin="layout" path="M -3.54167E-6 0 L 0.26107 -0.00069 " pathEditMode="relative" rAng="0" ptsTypes="AA">
                                      <p:cBhvr>
                                        <p:cTn id="8" dur="2000" fill="hold"/>
                                        <p:tgtEl>
                                          <p:spTgt spid="9"/>
                                        </p:tgtEl>
                                        <p:attrNameLst>
                                          <p:attrName>ppt_x</p:attrName>
                                          <p:attrName>ppt_y</p:attrName>
                                        </p:attrNameLst>
                                      </p:cBhvr>
                                      <p:rCtr x="13047" y="-46"/>
                                    </p:animMotion>
                                  </p:childTnLst>
                                </p:cTn>
                              </p:par>
                              <p:par>
                                <p:cTn id="9" presetID="16" presetClass="entr" presetSubtype="37"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2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xit" presetSubtype="0" fill="hold" nodeType="withEffect">
                                  <p:stCondLst>
                                    <p:cond delay="0"/>
                                  </p:stCondLst>
                                  <p:childTnLst>
                                    <p:animEffect transition="out" filter="fade">
                                      <p:cBhvr>
                                        <p:cTn id="20" dur="2000"/>
                                        <p:tgtEl>
                                          <p:spTgt spid="14"/>
                                        </p:tgtEl>
                                      </p:cBhvr>
                                    </p:animEffect>
                                    <p:set>
                                      <p:cBhvr>
                                        <p:cTn id="21"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9F917-172C-4664-90FE-F68FF6138052}"/>
              </a:ext>
            </a:extLst>
          </p:cNvPr>
          <p:cNvSpPr>
            <a:spLocks noGrp="1"/>
          </p:cNvSpPr>
          <p:nvPr>
            <p:ph type="title"/>
          </p:nvPr>
        </p:nvSpPr>
        <p:spPr/>
        <p:txBody>
          <a:bodyPr/>
          <a:lstStyle/>
          <a:p>
            <a:r>
              <a:rPr lang="en-US" dirty="0"/>
              <a:t>EPR paradox</a:t>
            </a:r>
          </a:p>
        </p:txBody>
      </p:sp>
      <p:sp>
        <p:nvSpPr>
          <p:cNvPr id="5" name="Content Placeholder 4">
            <a:extLst>
              <a:ext uri="{FF2B5EF4-FFF2-40B4-BE49-F238E27FC236}">
                <a16:creationId xmlns:a16="http://schemas.microsoft.com/office/drawing/2014/main" id="{35A313E3-75BB-4E65-AD1A-FF2AC3E540CC}"/>
              </a:ext>
            </a:extLst>
          </p:cNvPr>
          <p:cNvSpPr>
            <a:spLocks noGrp="1"/>
          </p:cNvSpPr>
          <p:nvPr>
            <p:ph idx="1"/>
          </p:nvPr>
        </p:nvSpPr>
        <p:spPr/>
        <p:txBody>
          <a:bodyPr/>
          <a:lstStyle/>
          <a:p>
            <a:r>
              <a:rPr lang="en-US" dirty="0"/>
              <a:t>Einstein, </a:t>
            </a:r>
            <a:r>
              <a:rPr lang="en-US" dirty="0" err="1"/>
              <a:t>Podolsky</a:t>
            </a:r>
            <a:r>
              <a:rPr lang="en-US" dirty="0"/>
              <a:t>, Rosen (1935) – spooky action at a distance</a:t>
            </a:r>
          </a:p>
          <a:p>
            <a:r>
              <a:rPr lang="en-US" dirty="0"/>
              <a:t>Let us have entangled state:</a:t>
            </a:r>
          </a:p>
          <a:p>
            <a:endParaRPr lang="en-US" dirty="0"/>
          </a:p>
          <a:p>
            <a:endParaRPr lang="en-US" dirty="0"/>
          </a:p>
          <a:p>
            <a:endParaRPr lang="en-US" dirty="0"/>
          </a:p>
          <a:p>
            <a:r>
              <a:rPr lang="en-US" dirty="0"/>
              <a:t>If Alice measures in                basis, then if she measures 0, she immediately knows Bob will measure 1 and if she measures 1, Bob will measure 0</a:t>
            </a:r>
          </a:p>
          <a:p>
            <a:endParaRPr lang="en-US" dirty="0"/>
          </a:p>
        </p:txBody>
      </p:sp>
      <p:sp>
        <p:nvSpPr>
          <p:cNvPr id="13" name="Rectangle 12">
            <a:extLst>
              <a:ext uri="{FF2B5EF4-FFF2-40B4-BE49-F238E27FC236}">
                <a16:creationId xmlns:a16="http://schemas.microsoft.com/office/drawing/2014/main" id="{246FB0F6-E089-4FFA-B767-6405EBEEF257}"/>
              </a:ext>
            </a:extLst>
          </p:cNvPr>
          <p:cNvSpPr/>
          <p:nvPr/>
        </p:nvSpPr>
        <p:spPr>
          <a:xfrm>
            <a:off x="2055339" y="3829722"/>
            <a:ext cx="7174722" cy="402597"/>
          </a:xfrm>
          <a:prstGeom prst="rect">
            <a:avLst/>
          </a:prstGeom>
          <a:solidFill>
            <a:srgbClr val="FF0000">
              <a:alpha val="20000"/>
            </a:srgb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637A8CC-2CEF-482B-9270-9A96B49065FE}"/>
              </a:ext>
            </a:extLst>
          </p:cNvPr>
          <p:cNvPicPr>
            <a:picLocks noChangeAspect="1"/>
          </p:cNvPicPr>
          <p:nvPr/>
        </p:nvPicPr>
        <p:blipFill>
          <a:blip r:embed="rId2"/>
          <a:stretch>
            <a:fillRect/>
          </a:stretch>
        </p:blipFill>
        <p:spPr>
          <a:xfrm>
            <a:off x="8883742" y="3687391"/>
            <a:ext cx="685627" cy="685627"/>
          </a:xfrm>
          <a:prstGeom prst="rect">
            <a:avLst/>
          </a:prstGeom>
        </p:spPr>
      </p:pic>
      <p:pic>
        <p:nvPicPr>
          <p:cNvPr id="15" name="Picture 14">
            <a:extLst>
              <a:ext uri="{FF2B5EF4-FFF2-40B4-BE49-F238E27FC236}">
                <a16:creationId xmlns:a16="http://schemas.microsoft.com/office/drawing/2014/main" id="{B172EB2D-1C95-4A4D-836B-1531BAF7D871}"/>
              </a:ext>
            </a:extLst>
          </p:cNvPr>
          <p:cNvPicPr>
            <a:picLocks noChangeAspect="1"/>
          </p:cNvPicPr>
          <p:nvPr/>
        </p:nvPicPr>
        <p:blipFill>
          <a:blip r:embed="rId2"/>
          <a:stretch>
            <a:fillRect/>
          </a:stretch>
        </p:blipFill>
        <p:spPr>
          <a:xfrm>
            <a:off x="1712527" y="3687392"/>
            <a:ext cx="685627" cy="685627"/>
          </a:xfrm>
          <a:prstGeom prst="rect">
            <a:avLst/>
          </a:prstGeom>
        </p:spPr>
      </p:pic>
      <p:sp>
        <p:nvSpPr>
          <p:cNvPr id="17" name="Rectangle 16">
            <a:extLst>
              <a:ext uri="{FF2B5EF4-FFF2-40B4-BE49-F238E27FC236}">
                <a16:creationId xmlns:a16="http://schemas.microsoft.com/office/drawing/2014/main" id="{1F0946C1-EDDC-489E-88DB-C74D2623C463}"/>
              </a:ext>
            </a:extLst>
          </p:cNvPr>
          <p:cNvSpPr/>
          <p:nvPr/>
        </p:nvSpPr>
        <p:spPr>
          <a:xfrm>
            <a:off x="1399550" y="3033602"/>
            <a:ext cx="1311578" cy="369332"/>
          </a:xfrm>
          <a:prstGeom prst="rect">
            <a:avLst/>
          </a:prstGeom>
        </p:spPr>
        <p:txBody>
          <a:bodyPr wrap="none">
            <a:spAutoFit/>
          </a:bodyPr>
          <a:lstStyle/>
          <a:p>
            <a:r>
              <a:rPr lang="en-US" dirty="0"/>
              <a:t>Alice: Earth</a:t>
            </a:r>
          </a:p>
        </p:txBody>
      </p:sp>
      <p:sp>
        <p:nvSpPr>
          <p:cNvPr id="18" name="Rectangle 17">
            <a:extLst>
              <a:ext uri="{FF2B5EF4-FFF2-40B4-BE49-F238E27FC236}">
                <a16:creationId xmlns:a16="http://schemas.microsoft.com/office/drawing/2014/main" id="{EA3B4CF5-EA44-4826-961E-2B645340074C}"/>
              </a:ext>
            </a:extLst>
          </p:cNvPr>
          <p:cNvSpPr/>
          <p:nvPr/>
        </p:nvSpPr>
        <p:spPr>
          <a:xfrm>
            <a:off x="7961914" y="3033014"/>
            <a:ext cx="2529282" cy="369332"/>
          </a:xfrm>
          <a:prstGeom prst="rect">
            <a:avLst/>
          </a:prstGeom>
        </p:spPr>
        <p:txBody>
          <a:bodyPr wrap="none">
            <a:spAutoFit/>
          </a:bodyPr>
          <a:lstStyle/>
          <a:p>
            <a:r>
              <a:rPr lang="en-US" dirty="0"/>
              <a:t>Bob: Andromeda galaxy</a:t>
            </a:r>
          </a:p>
        </p:txBody>
      </p:sp>
      <p:pic>
        <p:nvPicPr>
          <p:cNvPr id="2" name="Picture 1">
            <a:extLst>
              <a:ext uri="{FF2B5EF4-FFF2-40B4-BE49-F238E27FC236}">
                <a16:creationId xmlns:a16="http://schemas.microsoft.com/office/drawing/2014/main" id="{6BA3905E-CF68-4E0D-8838-2DC6A3A96DD3}"/>
              </a:ext>
            </a:extLst>
          </p:cNvPr>
          <p:cNvPicPr>
            <a:picLocks noChangeAspect="1"/>
          </p:cNvPicPr>
          <p:nvPr/>
        </p:nvPicPr>
        <p:blipFill>
          <a:blip r:embed="rId3"/>
          <a:stretch>
            <a:fillRect/>
          </a:stretch>
        </p:blipFill>
        <p:spPr>
          <a:xfrm>
            <a:off x="3929772" y="4544807"/>
            <a:ext cx="850394" cy="228600"/>
          </a:xfrm>
          <a:prstGeom prst="rect">
            <a:avLst/>
          </a:prstGeom>
        </p:spPr>
      </p:pic>
      <p:pic>
        <p:nvPicPr>
          <p:cNvPr id="11" name="Picture 10">
            <a:extLst>
              <a:ext uri="{FF2B5EF4-FFF2-40B4-BE49-F238E27FC236}">
                <a16:creationId xmlns:a16="http://schemas.microsoft.com/office/drawing/2014/main" id="{5966E769-0CC4-4D1F-AD05-CC4E369ADD6F}"/>
              </a:ext>
            </a:extLst>
          </p:cNvPr>
          <p:cNvPicPr>
            <a:picLocks noChangeAspect="1"/>
          </p:cNvPicPr>
          <p:nvPr/>
        </p:nvPicPr>
        <p:blipFill>
          <a:blip r:embed="rId4"/>
          <a:stretch>
            <a:fillRect/>
          </a:stretch>
        </p:blipFill>
        <p:spPr>
          <a:xfrm>
            <a:off x="4943504" y="2425079"/>
            <a:ext cx="2450597" cy="635509"/>
          </a:xfrm>
          <a:prstGeom prst="rect">
            <a:avLst/>
          </a:prstGeom>
        </p:spPr>
      </p:pic>
      <p:cxnSp>
        <p:nvCxnSpPr>
          <p:cNvPr id="7" name="Straight Arrow Connector 6">
            <a:extLst>
              <a:ext uri="{FF2B5EF4-FFF2-40B4-BE49-F238E27FC236}">
                <a16:creationId xmlns:a16="http://schemas.microsoft.com/office/drawing/2014/main" id="{00F7E94F-A46E-45F1-BC2E-0F17F3B910AA}"/>
              </a:ext>
            </a:extLst>
          </p:cNvPr>
          <p:cNvCxnSpPr>
            <a:cxnSpLocks/>
          </p:cNvCxnSpPr>
          <p:nvPr/>
        </p:nvCxnSpPr>
        <p:spPr>
          <a:xfrm flipV="1">
            <a:off x="2055339" y="3504501"/>
            <a:ext cx="0" cy="944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E8C8F88-79FF-4A7A-A2D9-9D9C4931113F}"/>
              </a:ext>
            </a:extLst>
          </p:cNvPr>
          <p:cNvCxnSpPr>
            <a:cxnSpLocks/>
          </p:cNvCxnSpPr>
          <p:nvPr/>
        </p:nvCxnSpPr>
        <p:spPr>
          <a:xfrm>
            <a:off x="9230061" y="3600789"/>
            <a:ext cx="0" cy="944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BlokTextu 3">
            <a:extLst>
              <a:ext uri="{FF2B5EF4-FFF2-40B4-BE49-F238E27FC236}">
                <a16:creationId xmlns:a16="http://schemas.microsoft.com/office/drawing/2014/main" id="{D6F539E7-264C-416D-BC5A-400DF351A4BF}"/>
              </a:ext>
            </a:extLst>
          </p:cNvPr>
          <p:cNvSpPr txBox="1"/>
          <p:nvPr/>
        </p:nvSpPr>
        <p:spPr>
          <a:xfrm>
            <a:off x="3582099" y="6067859"/>
            <a:ext cx="8321108" cy="523220"/>
          </a:xfrm>
          <a:prstGeom prst="rect">
            <a:avLst/>
          </a:prstGeom>
          <a:noFill/>
        </p:spPr>
        <p:txBody>
          <a:bodyPr wrap="square" rtlCol="0">
            <a:spAutoFit/>
          </a:bodyPr>
          <a:lstStyle/>
          <a:p>
            <a:r>
              <a:rPr lang="en-US" sz="1400" dirty="0"/>
              <a:t>Einstein, A; B </a:t>
            </a:r>
            <a:r>
              <a:rPr lang="en-US" sz="1400" dirty="0" err="1"/>
              <a:t>Podolsky</a:t>
            </a:r>
            <a:r>
              <a:rPr lang="en-US" sz="1400" dirty="0"/>
              <a:t>; N Rosen – Can Quantum-Mechanical Description of Physical Reality be Considered Complete?, Phys. Rev. 47, 777–780 (1935)</a:t>
            </a:r>
          </a:p>
        </p:txBody>
      </p:sp>
    </p:spTree>
    <p:extLst>
      <p:ext uri="{BB962C8B-B14F-4D97-AF65-F5344CB8AC3E}">
        <p14:creationId xmlns:p14="http://schemas.microsoft.com/office/powerpoint/2010/main" val="1138442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1204CA-694E-4C0F-8FFB-EB8F2ACA0771}"/>
              </a:ext>
            </a:extLst>
          </p:cNvPr>
          <p:cNvPicPr>
            <a:picLocks noChangeAspect="1"/>
          </p:cNvPicPr>
          <p:nvPr/>
        </p:nvPicPr>
        <p:blipFill>
          <a:blip r:embed="rId2"/>
          <a:stretch>
            <a:fillRect/>
          </a:stretch>
        </p:blipFill>
        <p:spPr>
          <a:xfrm>
            <a:off x="4943504" y="2425078"/>
            <a:ext cx="2781306" cy="635509"/>
          </a:xfrm>
          <a:prstGeom prst="rect">
            <a:avLst/>
          </a:prstGeom>
        </p:spPr>
      </p:pic>
      <p:sp>
        <p:nvSpPr>
          <p:cNvPr id="4" name="Title 3">
            <a:extLst>
              <a:ext uri="{FF2B5EF4-FFF2-40B4-BE49-F238E27FC236}">
                <a16:creationId xmlns:a16="http://schemas.microsoft.com/office/drawing/2014/main" id="{3669F917-172C-4664-90FE-F68FF6138052}"/>
              </a:ext>
            </a:extLst>
          </p:cNvPr>
          <p:cNvSpPr>
            <a:spLocks noGrp="1"/>
          </p:cNvSpPr>
          <p:nvPr>
            <p:ph type="title"/>
          </p:nvPr>
        </p:nvSpPr>
        <p:spPr/>
        <p:txBody>
          <a:bodyPr/>
          <a:lstStyle/>
          <a:p>
            <a:r>
              <a:rPr lang="en-US" dirty="0"/>
              <a:t>EPR paradox</a:t>
            </a:r>
          </a:p>
        </p:txBody>
      </p:sp>
      <p:sp>
        <p:nvSpPr>
          <p:cNvPr id="5" name="Content Placeholder 4">
            <a:extLst>
              <a:ext uri="{FF2B5EF4-FFF2-40B4-BE49-F238E27FC236}">
                <a16:creationId xmlns:a16="http://schemas.microsoft.com/office/drawing/2014/main" id="{35A313E3-75BB-4E65-AD1A-FF2AC3E540CC}"/>
              </a:ext>
            </a:extLst>
          </p:cNvPr>
          <p:cNvSpPr>
            <a:spLocks noGrp="1"/>
          </p:cNvSpPr>
          <p:nvPr>
            <p:ph idx="1"/>
          </p:nvPr>
        </p:nvSpPr>
        <p:spPr/>
        <p:txBody>
          <a:bodyPr/>
          <a:lstStyle/>
          <a:p>
            <a:r>
              <a:rPr lang="en-US" dirty="0"/>
              <a:t>Einstein, </a:t>
            </a:r>
            <a:r>
              <a:rPr lang="en-US" dirty="0" err="1"/>
              <a:t>Podolsky</a:t>
            </a:r>
            <a:r>
              <a:rPr lang="en-US" dirty="0"/>
              <a:t>, Rosen (1935) – spooky action at a distance</a:t>
            </a:r>
          </a:p>
          <a:p>
            <a:r>
              <a:rPr lang="en-US" dirty="0"/>
              <a:t>Let us have entangled state:</a:t>
            </a:r>
          </a:p>
          <a:p>
            <a:endParaRPr lang="en-US" dirty="0"/>
          </a:p>
          <a:p>
            <a:endParaRPr lang="en-US" dirty="0"/>
          </a:p>
          <a:p>
            <a:endParaRPr lang="en-US" dirty="0"/>
          </a:p>
          <a:p>
            <a:r>
              <a:rPr lang="en-US" dirty="0"/>
              <a:t>If Alice measures in                basis, then if she measures 0, she immediately knows Bob will measure 1 and if she measures 1, Bob will measure 0</a:t>
            </a:r>
          </a:p>
          <a:p>
            <a:r>
              <a:rPr lang="en-US" dirty="0"/>
              <a:t>If Alice measures in                 basis, then if she measures +, she immediately knows Bob will measure – and if she measures –, Bob will measure +</a:t>
            </a:r>
          </a:p>
          <a:p>
            <a:endParaRPr lang="en-US" dirty="0"/>
          </a:p>
        </p:txBody>
      </p:sp>
      <p:sp>
        <p:nvSpPr>
          <p:cNvPr id="13" name="Rectangle 12">
            <a:extLst>
              <a:ext uri="{FF2B5EF4-FFF2-40B4-BE49-F238E27FC236}">
                <a16:creationId xmlns:a16="http://schemas.microsoft.com/office/drawing/2014/main" id="{246FB0F6-E089-4FFA-B767-6405EBEEF257}"/>
              </a:ext>
            </a:extLst>
          </p:cNvPr>
          <p:cNvSpPr/>
          <p:nvPr/>
        </p:nvSpPr>
        <p:spPr>
          <a:xfrm>
            <a:off x="2055339" y="3829722"/>
            <a:ext cx="7174722" cy="402597"/>
          </a:xfrm>
          <a:prstGeom prst="rect">
            <a:avLst/>
          </a:prstGeom>
          <a:solidFill>
            <a:srgbClr val="FF0000">
              <a:alpha val="20000"/>
            </a:srgb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637A8CC-2CEF-482B-9270-9A96B49065FE}"/>
              </a:ext>
            </a:extLst>
          </p:cNvPr>
          <p:cNvPicPr>
            <a:picLocks noChangeAspect="1"/>
          </p:cNvPicPr>
          <p:nvPr/>
        </p:nvPicPr>
        <p:blipFill>
          <a:blip r:embed="rId3"/>
          <a:stretch>
            <a:fillRect/>
          </a:stretch>
        </p:blipFill>
        <p:spPr>
          <a:xfrm>
            <a:off x="8883742" y="3687391"/>
            <a:ext cx="685627" cy="685627"/>
          </a:xfrm>
          <a:prstGeom prst="rect">
            <a:avLst/>
          </a:prstGeom>
        </p:spPr>
      </p:pic>
      <p:pic>
        <p:nvPicPr>
          <p:cNvPr id="15" name="Picture 14">
            <a:extLst>
              <a:ext uri="{FF2B5EF4-FFF2-40B4-BE49-F238E27FC236}">
                <a16:creationId xmlns:a16="http://schemas.microsoft.com/office/drawing/2014/main" id="{B172EB2D-1C95-4A4D-836B-1531BAF7D871}"/>
              </a:ext>
            </a:extLst>
          </p:cNvPr>
          <p:cNvPicPr>
            <a:picLocks noChangeAspect="1"/>
          </p:cNvPicPr>
          <p:nvPr/>
        </p:nvPicPr>
        <p:blipFill>
          <a:blip r:embed="rId3"/>
          <a:stretch>
            <a:fillRect/>
          </a:stretch>
        </p:blipFill>
        <p:spPr>
          <a:xfrm>
            <a:off x="1712527" y="3687392"/>
            <a:ext cx="685627" cy="685627"/>
          </a:xfrm>
          <a:prstGeom prst="rect">
            <a:avLst/>
          </a:prstGeom>
        </p:spPr>
      </p:pic>
      <p:sp>
        <p:nvSpPr>
          <p:cNvPr id="17" name="Rectangle 16">
            <a:extLst>
              <a:ext uri="{FF2B5EF4-FFF2-40B4-BE49-F238E27FC236}">
                <a16:creationId xmlns:a16="http://schemas.microsoft.com/office/drawing/2014/main" id="{1F0946C1-EDDC-489E-88DB-C74D2623C463}"/>
              </a:ext>
            </a:extLst>
          </p:cNvPr>
          <p:cNvSpPr/>
          <p:nvPr/>
        </p:nvSpPr>
        <p:spPr>
          <a:xfrm>
            <a:off x="1399550" y="3033602"/>
            <a:ext cx="1311578" cy="369332"/>
          </a:xfrm>
          <a:prstGeom prst="rect">
            <a:avLst/>
          </a:prstGeom>
        </p:spPr>
        <p:txBody>
          <a:bodyPr wrap="none">
            <a:spAutoFit/>
          </a:bodyPr>
          <a:lstStyle/>
          <a:p>
            <a:r>
              <a:rPr lang="en-US" dirty="0"/>
              <a:t>Alice: Earth</a:t>
            </a:r>
          </a:p>
        </p:txBody>
      </p:sp>
      <p:sp>
        <p:nvSpPr>
          <p:cNvPr id="18" name="Rectangle 17">
            <a:extLst>
              <a:ext uri="{FF2B5EF4-FFF2-40B4-BE49-F238E27FC236}">
                <a16:creationId xmlns:a16="http://schemas.microsoft.com/office/drawing/2014/main" id="{EA3B4CF5-EA44-4826-961E-2B645340074C}"/>
              </a:ext>
            </a:extLst>
          </p:cNvPr>
          <p:cNvSpPr/>
          <p:nvPr/>
        </p:nvSpPr>
        <p:spPr>
          <a:xfrm>
            <a:off x="7961914" y="3033014"/>
            <a:ext cx="2529282" cy="369332"/>
          </a:xfrm>
          <a:prstGeom prst="rect">
            <a:avLst/>
          </a:prstGeom>
        </p:spPr>
        <p:txBody>
          <a:bodyPr wrap="none">
            <a:spAutoFit/>
          </a:bodyPr>
          <a:lstStyle/>
          <a:p>
            <a:r>
              <a:rPr lang="en-US" dirty="0"/>
              <a:t>Bob: Andromeda galaxy</a:t>
            </a:r>
          </a:p>
        </p:txBody>
      </p:sp>
      <p:pic>
        <p:nvPicPr>
          <p:cNvPr id="2" name="Picture 1">
            <a:extLst>
              <a:ext uri="{FF2B5EF4-FFF2-40B4-BE49-F238E27FC236}">
                <a16:creationId xmlns:a16="http://schemas.microsoft.com/office/drawing/2014/main" id="{6BA3905E-CF68-4E0D-8838-2DC6A3A96DD3}"/>
              </a:ext>
            </a:extLst>
          </p:cNvPr>
          <p:cNvPicPr>
            <a:picLocks noChangeAspect="1"/>
          </p:cNvPicPr>
          <p:nvPr/>
        </p:nvPicPr>
        <p:blipFill>
          <a:blip r:embed="rId4"/>
          <a:stretch>
            <a:fillRect/>
          </a:stretch>
        </p:blipFill>
        <p:spPr>
          <a:xfrm>
            <a:off x="3929772" y="4544807"/>
            <a:ext cx="850394" cy="228600"/>
          </a:xfrm>
          <a:prstGeom prst="rect">
            <a:avLst/>
          </a:prstGeom>
        </p:spPr>
      </p:pic>
      <p:pic>
        <p:nvPicPr>
          <p:cNvPr id="3" name="Picture 2">
            <a:extLst>
              <a:ext uri="{FF2B5EF4-FFF2-40B4-BE49-F238E27FC236}">
                <a16:creationId xmlns:a16="http://schemas.microsoft.com/office/drawing/2014/main" id="{C22158A9-1A37-430D-AFA2-45DC3FD47991}"/>
              </a:ext>
            </a:extLst>
          </p:cNvPr>
          <p:cNvPicPr>
            <a:picLocks noChangeAspect="1"/>
          </p:cNvPicPr>
          <p:nvPr/>
        </p:nvPicPr>
        <p:blipFill>
          <a:blip r:embed="rId5"/>
          <a:stretch>
            <a:fillRect/>
          </a:stretch>
        </p:blipFill>
        <p:spPr>
          <a:xfrm>
            <a:off x="3929772" y="5309184"/>
            <a:ext cx="952502" cy="228600"/>
          </a:xfrm>
          <a:prstGeom prst="rect">
            <a:avLst/>
          </a:prstGeom>
        </p:spPr>
      </p:pic>
      <p:cxnSp>
        <p:nvCxnSpPr>
          <p:cNvPr id="16" name="Straight Arrow Connector 15">
            <a:extLst>
              <a:ext uri="{FF2B5EF4-FFF2-40B4-BE49-F238E27FC236}">
                <a16:creationId xmlns:a16="http://schemas.microsoft.com/office/drawing/2014/main" id="{0597AADF-081C-4EBF-B34D-0FB7B67C8BB5}"/>
              </a:ext>
            </a:extLst>
          </p:cNvPr>
          <p:cNvCxnSpPr>
            <a:cxnSpLocks/>
          </p:cNvCxnSpPr>
          <p:nvPr/>
        </p:nvCxnSpPr>
        <p:spPr>
          <a:xfrm rot="16200000" flipV="1">
            <a:off x="2013430" y="3566712"/>
            <a:ext cx="0" cy="94401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F2E301-42BF-4891-93A2-D5C111296CE6}"/>
              </a:ext>
            </a:extLst>
          </p:cNvPr>
          <p:cNvCxnSpPr>
            <a:cxnSpLocks/>
          </p:cNvCxnSpPr>
          <p:nvPr/>
        </p:nvCxnSpPr>
        <p:spPr>
          <a:xfrm rot="5400000" flipH="1" flipV="1">
            <a:off x="9277001" y="3558195"/>
            <a:ext cx="0" cy="94401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BlokTextu 3">
            <a:extLst>
              <a:ext uri="{FF2B5EF4-FFF2-40B4-BE49-F238E27FC236}">
                <a16:creationId xmlns:a16="http://schemas.microsoft.com/office/drawing/2014/main" id="{24F08139-0165-4A82-B01A-FFF4EBBBA9B6}"/>
              </a:ext>
            </a:extLst>
          </p:cNvPr>
          <p:cNvSpPr txBox="1"/>
          <p:nvPr/>
        </p:nvSpPr>
        <p:spPr>
          <a:xfrm>
            <a:off x="3582099" y="6067859"/>
            <a:ext cx="8321108" cy="523220"/>
          </a:xfrm>
          <a:prstGeom prst="rect">
            <a:avLst/>
          </a:prstGeom>
          <a:noFill/>
        </p:spPr>
        <p:txBody>
          <a:bodyPr wrap="square" rtlCol="0">
            <a:spAutoFit/>
          </a:bodyPr>
          <a:lstStyle/>
          <a:p>
            <a:r>
              <a:rPr lang="en-US" sz="1400" dirty="0"/>
              <a:t>Einstein, A; B </a:t>
            </a:r>
            <a:r>
              <a:rPr lang="en-US" sz="1400" dirty="0" err="1"/>
              <a:t>Podolsky</a:t>
            </a:r>
            <a:r>
              <a:rPr lang="en-US" sz="1400" dirty="0"/>
              <a:t>; N Rosen – Can Quantum-Mechanical Description of Physical Reality be Considered Complete?, Phys. Rev. 47, 777–780 (1935)</a:t>
            </a:r>
          </a:p>
        </p:txBody>
      </p:sp>
    </p:spTree>
    <p:extLst>
      <p:ext uri="{BB962C8B-B14F-4D97-AF65-F5344CB8AC3E}">
        <p14:creationId xmlns:p14="http://schemas.microsoft.com/office/powerpoint/2010/main" val="128481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lstStyle/>
          <a:p>
            <a:r>
              <a:rPr lang="en-US" dirty="0"/>
              <a:t>Recapitulation</a:t>
            </a:r>
          </a:p>
        </p:txBody>
      </p:sp>
      <p:sp>
        <p:nvSpPr>
          <p:cNvPr id="3" name="Content Placeholder 2"/>
          <p:cNvSpPr>
            <a:spLocks noGrp="1"/>
          </p:cNvSpPr>
          <p:nvPr>
            <p:ph idx="1"/>
          </p:nvPr>
        </p:nvSpPr>
        <p:spPr>
          <a:xfrm>
            <a:off x="1143000" y="2057400"/>
            <a:ext cx="9872871" cy="4494402"/>
          </a:xfrm>
        </p:spPr>
        <p:txBody>
          <a:bodyPr/>
          <a:lstStyle/>
          <a:p>
            <a:r>
              <a:rPr lang="en-US" dirty="0"/>
              <a:t>Unitary evolutions are rotations</a:t>
            </a:r>
          </a:p>
          <a:p>
            <a:endParaRPr lang="en-US" dirty="0"/>
          </a:p>
          <a:p>
            <a:r>
              <a:rPr lang="en-US" dirty="0"/>
              <a:t>Interesting </a:t>
            </a:r>
            <a:r>
              <a:rPr lang="en-US" dirty="0" err="1"/>
              <a:t>unitaries</a:t>
            </a:r>
            <a:r>
              <a:rPr lang="en-US" dirty="0"/>
              <a:t>:</a:t>
            </a:r>
          </a:p>
          <a:p>
            <a:endParaRPr lang="en-US" dirty="0"/>
          </a:p>
          <a:p>
            <a:endParaRPr lang="en-US" dirty="0"/>
          </a:p>
          <a:p>
            <a:endParaRPr lang="en-US" dirty="0"/>
          </a:p>
          <a:p>
            <a:endParaRPr lang="en-US" dirty="0"/>
          </a:p>
          <a:p>
            <a:endParaRPr lang="en-US" dirty="0"/>
          </a:p>
          <a:p>
            <a:r>
              <a:rPr lang="en-US" dirty="0" err="1"/>
              <a:t>Unitaries</a:t>
            </a:r>
            <a:r>
              <a:rPr lang="en-US" dirty="0"/>
              <a:t> define bases: </a:t>
            </a:r>
          </a:p>
          <a:p>
            <a:endParaRPr lang="en-US" dirty="0"/>
          </a:p>
        </p:txBody>
      </p:sp>
      <p:pic>
        <p:nvPicPr>
          <p:cNvPr id="19" name="Picture 18">
            <a:extLst>
              <a:ext uri="{FF2B5EF4-FFF2-40B4-BE49-F238E27FC236}">
                <a16:creationId xmlns:a16="http://schemas.microsoft.com/office/drawing/2014/main" id="{BE97B6AF-BBD1-405E-BE46-4B7A0719C0DC}"/>
              </a:ext>
            </a:extLst>
          </p:cNvPr>
          <p:cNvPicPr>
            <a:picLocks noChangeAspect="1"/>
          </p:cNvPicPr>
          <p:nvPr/>
        </p:nvPicPr>
        <p:blipFill>
          <a:blip r:embed="rId2"/>
          <a:stretch>
            <a:fillRect/>
          </a:stretch>
        </p:blipFill>
        <p:spPr>
          <a:xfrm>
            <a:off x="7137719" y="855421"/>
            <a:ext cx="4572000" cy="5490058"/>
          </a:xfrm>
          <a:prstGeom prst="rect">
            <a:avLst/>
          </a:prstGeom>
        </p:spPr>
      </p:pic>
      <p:pic>
        <p:nvPicPr>
          <p:cNvPr id="20" name="Picture 19">
            <a:extLst>
              <a:ext uri="{FF2B5EF4-FFF2-40B4-BE49-F238E27FC236}">
                <a16:creationId xmlns:a16="http://schemas.microsoft.com/office/drawing/2014/main" id="{1ADE1018-E2DF-4760-84BA-F6C66CDF96BC}"/>
              </a:ext>
            </a:extLst>
          </p:cNvPr>
          <p:cNvPicPr>
            <a:picLocks noChangeAspect="1"/>
          </p:cNvPicPr>
          <p:nvPr/>
        </p:nvPicPr>
        <p:blipFill>
          <a:blip r:embed="rId3"/>
          <a:stretch>
            <a:fillRect/>
          </a:stretch>
        </p:blipFill>
        <p:spPr>
          <a:xfrm>
            <a:off x="11709719" y="4391163"/>
            <a:ext cx="140208" cy="140208"/>
          </a:xfrm>
          <a:prstGeom prst="rect">
            <a:avLst/>
          </a:prstGeom>
        </p:spPr>
      </p:pic>
      <p:pic>
        <p:nvPicPr>
          <p:cNvPr id="21" name="Picture 20">
            <a:extLst>
              <a:ext uri="{FF2B5EF4-FFF2-40B4-BE49-F238E27FC236}">
                <a16:creationId xmlns:a16="http://schemas.microsoft.com/office/drawing/2014/main" id="{036BE7A1-8F3F-4D1E-8AF4-0EAD594909CE}"/>
              </a:ext>
            </a:extLst>
          </p:cNvPr>
          <p:cNvPicPr>
            <a:picLocks noChangeAspect="1"/>
          </p:cNvPicPr>
          <p:nvPr/>
        </p:nvPicPr>
        <p:blipFill>
          <a:blip r:embed="rId4"/>
          <a:stretch>
            <a:fillRect/>
          </a:stretch>
        </p:blipFill>
        <p:spPr>
          <a:xfrm>
            <a:off x="10249622" y="2863803"/>
            <a:ext cx="152400" cy="202692"/>
          </a:xfrm>
          <a:prstGeom prst="rect">
            <a:avLst/>
          </a:prstGeom>
        </p:spPr>
      </p:pic>
      <p:pic>
        <p:nvPicPr>
          <p:cNvPr id="22" name="Picture 21">
            <a:extLst>
              <a:ext uri="{FF2B5EF4-FFF2-40B4-BE49-F238E27FC236}">
                <a16:creationId xmlns:a16="http://schemas.microsoft.com/office/drawing/2014/main" id="{8EFC91A6-DFAD-45CB-A9B8-EC73F8F899C8}"/>
              </a:ext>
            </a:extLst>
          </p:cNvPr>
          <p:cNvPicPr>
            <a:picLocks noChangeAspect="1"/>
          </p:cNvPicPr>
          <p:nvPr/>
        </p:nvPicPr>
        <p:blipFill>
          <a:blip r:embed="rId5"/>
          <a:stretch>
            <a:fillRect/>
          </a:stretch>
        </p:blipFill>
        <p:spPr>
          <a:xfrm>
            <a:off x="9201982" y="1275519"/>
            <a:ext cx="126492" cy="140208"/>
          </a:xfrm>
          <a:prstGeom prst="rect">
            <a:avLst/>
          </a:prstGeom>
        </p:spPr>
      </p:pic>
      <p:pic>
        <p:nvPicPr>
          <p:cNvPr id="23" name="Picture 22">
            <a:extLst>
              <a:ext uri="{FF2B5EF4-FFF2-40B4-BE49-F238E27FC236}">
                <a16:creationId xmlns:a16="http://schemas.microsoft.com/office/drawing/2014/main" id="{C3896E70-9FEF-43BE-B4A7-4D716F182FF1}"/>
              </a:ext>
            </a:extLst>
          </p:cNvPr>
          <p:cNvPicPr>
            <a:picLocks noChangeAspect="1"/>
          </p:cNvPicPr>
          <p:nvPr/>
        </p:nvPicPr>
        <p:blipFill>
          <a:blip r:embed="rId6"/>
          <a:stretch>
            <a:fillRect/>
          </a:stretch>
        </p:blipFill>
        <p:spPr>
          <a:xfrm>
            <a:off x="9480747" y="1541111"/>
            <a:ext cx="254509" cy="228600"/>
          </a:xfrm>
          <a:prstGeom prst="rect">
            <a:avLst/>
          </a:prstGeom>
        </p:spPr>
      </p:pic>
      <p:pic>
        <p:nvPicPr>
          <p:cNvPr id="24" name="Picture 23">
            <a:extLst>
              <a:ext uri="{FF2B5EF4-FFF2-40B4-BE49-F238E27FC236}">
                <a16:creationId xmlns:a16="http://schemas.microsoft.com/office/drawing/2014/main" id="{DAE19D4F-849E-4D84-9426-16AF50193496}"/>
              </a:ext>
            </a:extLst>
          </p:cNvPr>
          <p:cNvPicPr>
            <a:picLocks noChangeAspect="1"/>
          </p:cNvPicPr>
          <p:nvPr/>
        </p:nvPicPr>
        <p:blipFill>
          <a:blip r:embed="rId7"/>
          <a:stretch>
            <a:fillRect/>
          </a:stretch>
        </p:blipFill>
        <p:spPr>
          <a:xfrm>
            <a:off x="9353493" y="5785872"/>
            <a:ext cx="254509" cy="228600"/>
          </a:xfrm>
          <a:prstGeom prst="rect">
            <a:avLst/>
          </a:prstGeom>
        </p:spPr>
      </p:pic>
      <p:pic>
        <p:nvPicPr>
          <p:cNvPr id="25" name="Picture 24">
            <a:extLst>
              <a:ext uri="{FF2B5EF4-FFF2-40B4-BE49-F238E27FC236}">
                <a16:creationId xmlns:a16="http://schemas.microsoft.com/office/drawing/2014/main" id="{64D05DB0-ADD9-4FF9-A8AB-F537CEF3E93D}"/>
              </a:ext>
            </a:extLst>
          </p:cNvPr>
          <p:cNvPicPr>
            <a:picLocks noChangeAspect="1"/>
          </p:cNvPicPr>
          <p:nvPr/>
        </p:nvPicPr>
        <p:blipFill>
          <a:blip r:embed="rId8"/>
          <a:stretch>
            <a:fillRect/>
          </a:stretch>
        </p:blipFill>
        <p:spPr>
          <a:xfrm>
            <a:off x="11523517" y="3884340"/>
            <a:ext cx="304801" cy="228600"/>
          </a:xfrm>
          <a:prstGeom prst="rect">
            <a:avLst/>
          </a:prstGeom>
        </p:spPr>
      </p:pic>
      <p:pic>
        <p:nvPicPr>
          <p:cNvPr id="26" name="Picture 25">
            <a:extLst>
              <a:ext uri="{FF2B5EF4-FFF2-40B4-BE49-F238E27FC236}">
                <a16:creationId xmlns:a16="http://schemas.microsoft.com/office/drawing/2014/main" id="{DF103E1B-D1A9-4E53-BC77-68CDEAE70C44}"/>
              </a:ext>
            </a:extLst>
          </p:cNvPr>
          <p:cNvPicPr>
            <a:picLocks noChangeAspect="1"/>
          </p:cNvPicPr>
          <p:nvPr/>
        </p:nvPicPr>
        <p:blipFill>
          <a:blip r:embed="rId9"/>
          <a:stretch>
            <a:fillRect/>
          </a:stretch>
        </p:blipFill>
        <p:spPr>
          <a:xfrm>
            <a:off x="6898850" y="3199713"/>
            <a:ext cx="304801" cy="228600"/>
          </a:xfrm>
          <a:prstGeom prst="rect">
            <a:avLst/>
          </a:prstGeom>
        </p:spPr>
      </p:pic>
      <p:pic>
        <p:nvPicPr>
          <p:cNvPr id="27" name="Picture 26">
            <a:extLst>
              <a:ext uri="{FF2B5EF4-FFF2-40B4-BE49-F238E27FC236}">
                <a16:creationId xmlns:a16="http://schemas.microsoft.com/office/drawing/2014/main" id="{2B9AE103-05CD-4F91-8635-1AECD9AAD409}"/>
              </a:ext>
            </a:extLst>
          </p:cNvPr>
          <p:cNvPicPr>
            <a:picLocks noChangeAspect="1"/>
          </p:cNvPicPr>
          <p:nvPr/>
        </p:nvPicPr>
        <p:blipFill>
          <a:blip r:embed="rId10"/>
          <a:stretch>
            <a:fillRect/>
          </a:stretch>
        </p:blipFill>
        <p:spPr>
          <a:xfrm>
            <a:off x="10330008" y="3199713"/>
            <a:ext cx="469393" cy="228600"/>
          </a:xfrm>
          <a:prstGeom prst="rect">
            <a:avLst/>
          </a:prstGeom>
        </p:spPr>
      </p:pic>
      <p:pic>
        <p:nvPicPr>
          <p:cNvPr id="28" name="Picture 27">
            <a:extLst>
              <a:ext uri="{FF2B5EF4-FFF2-40B4-BE49-F238E27FC236}">
                <a16:creationId xmlns:a16="http://schemas.microsoft.com/office/drawing/2014/main" id="{36C84C22-0B74-4866-BC3F-B694651F120E}"/>
              </a:ext>
            </a:extLst>
          </p:cNvPr>
          <p:cNvPicPr>
            <a:picLocks noChangeAspect="1"/>
          </p:cNvPicPr>
          <p:nvPr/>
        </p:nvPicPr>
        <p:blipFill>
          <a:blip r:embed="rId11"/>
          <a:stretch>
            <a:fillRect/>
          </a:stretch>
        </p:blipFill>
        <p:spPr>
          <a:xfrm>
            <a:off x="7503066" y="5069069"/>
            <a:ext cx="469393" cy="228600"/>
          </a:xfrm>
          <a:prstGeom prst="rect">
            <a:avLst/>
          </a:prstGeom>
        </p:spPr>
      </p:pic>
      <p:pic>
        <p:nvPicPr>
          <p:cNvPr id="29" name="Picture 28">
            <a:extLst>
              <a:ext uri="{FF2B5EF4-FFF2-40B4-BE49-F238E27FC236}">
                <a16:creationId xmlns:a16="http://schemas.microsoft.com/office/drawing/2014/main" id="{67CFA1FE-7C35-4636-85BC-464489CB6B97}"/>
              </a:ext>
            </a:extLst>
          </p:cNvPr>
          <p:cNvPicPr>
            <a:picLocks noChangeAspect="1"/>
          </p:cNvPicPr>
          <p:nvPr/>
        </p:nvPicPr>
        <p:blipFill>
          <a:blip r:embed="rId12"/>
          <a:stretch>
            <a:fillRect/>
          </a:stretch>
        </p:blipFill>
        <p:spPr>
          <a:xfrm>
            <a:off x="1599364" y="2491490"/>
            <a:ext cx="4381509" cy="521209"/>
          </a:xfrm>
          <a:prstGeom prst="rect">
            <a:avLst/>
          </a:prstGeom>
        </p:spPr>
      </p:pic>
      <p:pic>
        <p:nvPicPr>
          <p:cNvPr id="30" name="Picture 29">
            <a:extLst>
              <a:ext uri="{FF2B5EF4-FFF2-40B4-BE49-F238E27FC236}">
                <a16:creationId xmlns:a16="http://schemas.microsoft.com/office/drawing/2014/main" id="{9AF823B2-A180-46DA-9EB6-BE10A1940DC0}"/>
              </a:ext>
            </a:extLst>
          </p:cNvPr>
          <p:cNvPicPr>
            <a:picLocks noChangeAspect="1"/>
          </p:cNvPicPr>
          <p:nvPr/>
        </p:nvPicPr>
        <p:blipFill>
          <a:blip r:embed="rId13"/>
          <a:stretch>
            <a:fillRect/>
          </a:stretch>
        </p:blipFill>
        <p:spPr>
          <a:xfrm>
            <a:off x="1599364" y="3446789"/>
            <a:ext cx="3962408" cy="635509"/>
          </a:xfrm>
          <a:prstGeom prst="rect">
            <a:avLst/>
          </a:prstGeom>
        </p:spPr>
      </p:pic>
      <p:pic>
        <p:nvPicPr>
          <p:cNvPr id="31" name="Picture 30">
            <a:extLst>
              <a:ext uri="{FF2B5EF4-FFF2-40B4-BE49-F238E27FC236}">
                <a16:creationId xmlns:a16="http://schemas.microsoft.com/office/drawing/2014/main" id="{81B5BF49-7FB8-4EA7-8FB3-F660CEC302D0}"/>
              </a:ext>
            </a:extLst>
          </p:cNvPr>
          <p:cNvPicPr>
            <a:picLocks noChangeAspect="1"/>
          </p:cNvPicPr>
          <p:nvPr/>
        </p:nvPicPr>
        <p:blipFill>
          <a:blip r:embed="rId14"/>
          <a:stretch>
            <a:fillRect/>
          </a:stretch>
        </p:blipFill>
        <p:spPr>
          <a:xfrm>
            <a:off x="1599364" y="4253833"/>
            <a:ext cx="3188214" cy="609601"/>
          </a:xfrm>
          <a:prstGeom prst="rect">
            <a:avLst/>
          </a:prstGeom>
        </p:spPr>
      </p:pic>
      <p:pic>
        <p:nvPicPr>
          <p:cNvPr id="32" name="Picture 31">
            <a:extLst>
              <a:ext uri="{FF2B5EF4-FFF2-40B4-BE49-F238E27FC236}">
                <a16:creationId xmlns:a16="http://schemas.microsoft.com/office/drawing/2014/main" id="{5AA25958-FC72-44C0-9DDC-DB1D90E50700}"/>
              </a:ext>
            </a:extLst>
          </p:cNvPr>
          <p:cNvPicPr>
            <a:picLocks noChangeAspect="1"/>
          </p:cNvPicPr>
          <p:nvPr/>
        </p:nvPicPr>
        <p:blipFill>
          <a:blip r:embed="rId15"/>
          <a:stretch>
            <a:fillRect/>
          </a:stretch>
        </p:blipFill>
        <p:spPr>
          <a:xfrm>
            <a:off x="1599364" y="5072108"/>
            <a:ext cx="2286005" cy="635509"/>
          </a:xfrm>
          <a:prstGeom prst="rect">
            <a:avLst/>
          </a:prstGeom>
        </p:spPr>
      </p:pic>
      <p:pic>
        <p:nvPicPr>
          <p:cNvPr id="33" name="Picture 32">
            <a:extLst>
              <a:ext uri="{FF2B5EF4-FFF2-40B4-BE49-F238E27FC236}">
                <a16:creationId xmlns:a16="http://schemas.microsoft.com/office/drawing/2014/main" id="{B2AA583C-B07E-42E6-A320-DC5E3E28F1BC}"/>
              </a:ext>
            </a:extLst>
          </p:cNvPr>
          <p:cNvPicPr>
            <a:picLocks noChangeAspect="1"/>
          </p:cNvPicPr>
          <p:nvPr/>
        </p:nvPicPr>
        <p:blipFill>
          <a:blip r:embed="rId16"/>
          <a:stretch>
            <a:fillRect/>
          </a:stretch>
        </p:blipFill>
        <p:spPr>
          <a:xfrm>
            <a:off x="4278561" y="5986244"/>
            <a:ext cx="1283211" cy="228600"/>
          </a:xfrm>
          <a:prstGeom prst="rect">
            <a:avLst/>
          </a:prstGeom>
        </p:spPr>
      </p:pic>
    </p:spTree>
    <p:extLst>
      <p:ext uri="{BB962C8B-B14F-4D97-AF65-F5344CB8AC3E}">
        <p14:creationId xmlns:p14="http://schemas.microsoft.com/office/powerpoint/2010/main" val="340744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9F917-172C-4664-90FE-F68FF6138052}"/>
              </a:ext>
            </a:extLst>
          </p:cNvPr>
          <p:cNvSpPr>
            <a:spLocks noGrp="1"/>
          </p:cNvSpPr>
          <p:nvPr>
            <p:ph type="title"/>
          </p:nvPr>
        </p:nvSpPr>
        <p:spPr/>
        <p:txBody>
          <a:bodyPr/>
          <a:lstStyle/>
          <a:p>
            <a:r>
              <a:rPr lang="en-US" dirty="0"/>
              <a:t>EPR paradox</a:t>
            </a:r>
          </a:p>
        </p:txBody>
      </p:sp>
      <p:sp>
        <p:nvSpPr>
          <p:cNvPr id="5" name="Content Placeholder 4">
            <a:extLst>
              <a:ext uri="{FF2B5EF4-FFF2-40B4-BE49-F238E27FC236}">
                <a16:creationId xmlns:a16="http://schemas.microsoft.com/office/drawing/2014/main" id="{35A313E3-75BB-4E65-AD1A-FF2AC3E540CC}"/>
              </a:ext>
            </a:extLst>
          </p:cNvPr>
          <p:cNvSpPr>
            <a:spLocks noGrp="1"/>
          </p:cNvSpPr>
          <p:nvPr>
            <p:ph idx="1"/>
          </p:nvPr>
        </p:nvSpPr>
        <p:spPr>
          <a:xfrm>
            <a:off x="1143000" y="2057400"/>
            <a:ext cx="9872871" cy="4492256"/>
          </a:xfrm>
        </p:spPr>
        <p:txBody>
          <a:bodyPr/>
          <a:lstStyle/>
          <a:p>
            <a:r>
              <a:rPr lang="en-US" dirty="0"/>
              <a:t>This is paradoxical because:</a:t>
            </a:r>
          </a:p>
          <a:p>
            <a:pPr lvl="1"/>
            <a:r>
              <a:rPr lang="en-US" sz="2200" dirty="0"/>
              <a:t>It is reasonable to assume that the measurement in a galaxy far, far away.... cannot affect our state</a:t>
            </a:r>
          </a:p>
          <a:p>
            <a:pPr lvl="1"/>
            <a:r>
              <a:rPr lang="en-US" sz="2200" dirty="0"/>
              <a:t>But then, together with the strong correlation, it implies, that all the measurements outcomes have to be predetermined at the point of their creation</a:t>
            </a:r>
          </a:p>
          <a:p>
            <a:pPr lvl="1"/>
            <a:r>
              <a:rPr lang="en-US" sz="2200" dirty="0"/>
              <a:t>This in turn means that even the possibilities ruled out by the Heisenberg uncertainty principle are somehow determined for every state</a:t>
            </a:r>
          </a:p>
          <a:p>
            <a:r>
              <a:rPr lang="en-US" sz="2400" dirty="0"/>
              <a:t>EPR: As our description of states conforms to the uncertainty principle, it has to be incomplete</a:t>
            </a:r>
          </a:p>
          <a:p>
            <a:r>
              <a:rPr lang="en-US" sz="2400" dirty="0"/>
              <a:t>Bell: QM is weird; this incompleteness has measurable consequences</a:t>
            </a:r>
          </a:p>
          <a:p>
            <a:pPr marL="45720" indent="0">
              <a:buNone/>
            </a:pPr>
            <a:endParaRPr lang="en-US" sz="2400" dirty="0"/>
          </a:p>
          <a:p>
            <a:pPr marL="4572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78612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1204CA-694E-4C0F-8FFB-EB8F2ACA0771}"/>
              </a:ext>
            </a:extLst>
          </p:cNvPr>
          <p:cNvPicPr>
            <a:picLocks noChangeAspect="1"/>
          </p:cNvPicPr>
          <p:nvPr/>
        </p:nvPicPr>
        <p:blipFill>
          <a:blip r:embed="rId2"/>
          <a:stretch>
            <a:fillRect/>
          </a:stretch>
        </p:blipFill>
        <p:spPr>
          <a:xfrm>
            <a:off x="4943504" y="2425078"/>
            <a:ext cx="2781306" cy="635509"/>
          </a:xfrm>
          <a:prstGeom prst="rect">
            <a:avLst/>
          </a:prstGeom>
        </p:spPr>
      </p:pic>
      <p:sp>
        <p:nvSpPr>
          <p:cNvPr id="4" name="Title 3">
            <a:extLst>
              <a:ext uri="{FF2B5EF4-FFF2-40B4-BE49-F238E27FC236}">
                <a16:creationId xmlns:a16="http://schemas.microsoft.com/office/drawing/2014/main" id="{3669F917-172C-4664-90FE-F68FF6138052}"/>
              </a:ext>
            </a:extLst>
          </p:cNvPr>
          <p:cNvSpPr>
            <a:spLocks noGrp="1"/>
          </p:cNvSpPr>
          <p:nvPr>
            <p:ph type="title"/>
          </p:nvPr>
        </p:nvSpPr>
        <p:spPr/>
        <p:txBody>
          <a:bodyPr/>
          <a:lstStyle/>
          <a:p>
            <a:r>
              <a:rPr lang="en-US" dirty="0"/>
              <a:t>EPR paradox</a:t>
            </a:r>
          </a:p>
        </p:txBody>
      </p:sp>
      <p:sp>
        <p:nvSpPr>
          <p:cNvPr id="5" name="Content Placeholder 4">
            <a:extLst>
              <a:ext uri="{FF2B5EF4-FFF2-40B4-BE49-F238E27FC236}">
                <a16:creationId xmlns:a16="http://schemas.microsoft.com/office/drawing/2014/main" id="{35A313E3-75BB-4E65-AD1A-FF2AC3E540CC}"/>
              </a:ext>
            </a:extLst>
          </p:cNvPr>
          <p:cNvSpPr>
            <a:spLocks noGrp="1"/>
          </p:cNvSpPr>
          <p:nvPr>
            <p:ph idx="1"/>
          </p:nvPr>
        </p:nvSpPr>
        <p:spPr>
          <a:xfrm>
            <a:off x="1143000" y="2057400"/>
            <a:ext cx="10744200" cy="4417828"/>
          </a:xfrm>
        </p:spPr>
        <p:txBody>
          <a:bodyPr>
            <a:normAutofit/>
          </a:bodyPr>
          <a:lstStyle/>
          <a:p>
            <a:r>
              <a:rPr lang="en-US" dirty="0"/>
              <a:t>Einstein, </a:t>
            </a:r>
            <a:r>
              <a:rPr lang="en-US" dirty="0" err="1"/>
              <a:t>Podolsky</a:t>
            </a:r>
            <a:r>
              <a:rPr lang="en-US" dirty="0"/>
              <a:t>, Rosen (1935) – spooky action at a distance</a:t>
            </a:r>
          </a:p>
          <a:p>
            <a:r>
              <a:rPr lang="en-US" dirty="0"/>
              <a:t>Let us have entangled state:</a:t>
            </a:r>
          </a:p>
          <a:p>
            <a:endParaRPr lang="en-US" dirty="0"/>
          </a:p>
          <a:p>
            <a:endParaRPr lang="en-US" dirty="0"/>
          </a:p>
          <a:p>
            <a:endParaRPr lang="en-US" dirty="0"/>
          </a:p>
          <a:p>
            <a:r>
              <a:rPr lang="en-US" dirty="0"/>
              <a:t>If Alice measures in                basis, then whatever she measures, if Bob will decide to measure in the                 basis he will be getting the two basis states with equal probability</a:t>
            </a:r>
          </a:p>
          <a:p>
            <a:r>
              <a:rPr lang="en-US" dirty="0"/>
              <a:t>But he would be getting those even if Alice would measure in the                  basis (why?)</a:t>
            </a:r>
          </a:p>
          <a:p>
            <a:r>
              <a:rPr lang="en-US" dirty="0"/>
              <a:t>So they can reveal the “paradox” only after communicating – no FTL communication</a:t>
            </a:r>
          </a:p>
          <a:p>
            <a:endParaRPr lang="en-US" dirty="0"/>
          </a:p>
        </p:txBody>
      </p:sp>
      <p:sp>
        <p:nvSpPr>
          <p:cNvPr id="13" name="Rectangle 12">
            <a:extLst>
              <a:ext uri="{FF2B5EF4-FFF2-40B4-BE49-F238E27FC236}">
                <a16:creationId xmlns:a16="http://schemas.microsoft.com/office/drawing/2014/main" id="{246FB0F6-E089-4FFA-B767-6405EBEEF257}"/>
              </a:ext>
            </a:extLst>
          </p:cNvPr>
          <p:cNvSpPr/>
          <p:nvPr/>
        </p:nvSpPr>
        <p:spPr>
          <a:xfrm>
            <a:off x="2055339" y="3829722"/>
            <a:ext cx="7174722" cy="402597"/>
          </a:xfrm>
          <a:prstGeom prst="rect">
            <a:avLst/>
          </a:prstGeom>
          <a:solidFill>
            <a:srgbClr val="FF0000">
              <a:alpha val="20000"/>
            </a:srgb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637A8CC-2CEF-482B-9270-9A96B49065FE}"/>
              </a:ext>
            </a:extLst>
          </p:cNvPr>
          <p:cNvPicPr>
            <a:picLocks noChangeAspect="1"/>
          </p:cNvPicPr>
          <p:nvPr/>
        </p:nvPicPr>
        <p:blipFill>
          <a:blip r:embed="rId3"/>
          <a:stretch>
            <a:fillRect/>
          </a:stretch>
        </p:blipFill>
        <p:spPr>
          <a:xfrm>
            <a:off x="8883742" y="3687391"/>
            <a:ext cx="685627" cy="685627"/>
          </a:xfrm>
          <a:prstGeom prst="rect">
            <a:avLst/>
          </a:prstGeom>
        </p:spPr>
      </p:pic>
      <p:pic>
        <p:nvPicPr>
          <p:cNvPr id="15" name="Picture 14">
            <a:extLst>
              <a:ext uri="{FF2B5EF4-FFF2-40B4-BE49-F238E27FC236}">
                <a16:creationId xmlns:a16="http://schemas.microsoft.com/office/drawing/2014/main" id="{B172EB2D-1C95-4A4D-836B-1531BAF7D871}"/>
              </a:ext>
            </a:extLst>
          </p:cNvPr>
          <p:cNvPicPr>
            <a:picLocks noChangeAspect="1"/>
          </p:cNvPicPr>
          <p:nvPr/>
        </p:nvPicPr>
        <p:blipFill>
          <a:blip r:embed="rId3"/>
          <a:stretch>
            <a:fillRect/>
          </a:stretch>
        </p:blipFill>
        <p:spPr>
          <a:xfrm>
            <a:off x="1712527" y="3687392"/>
            <a:ext cx="685627" cy="685627"/>
          </a:xfrm>
          <a:prstGeom prst="rect">
            <a:avLst/>
          </a:prstGeom>
        </p:spPr>
      </p:pic>
      <p:sp>
        <p:nvSpPr>
          <p:cNvPr id="17" name="Rectangle 16">
            <a:extLst>
              <a:ext uri="{FF2B5EF4-FFF2-40B4-BE49-F238E27FC236}">
                <a16:creationId xmlns:a16="http://schemas.microsoft.com/office/drawing/2014/main" id="{1F0946C1-EDDC-489E-88DB-C74D2623C463}"/>
              </a:ext>
            </a:extLst>
          </p:cNvPr>
          <p:cNvSpPr/>
          <p:nvPr/>
        </p:nvSpPr>
        <p:spPr>
          <a:xfrm>
            <a:off x="1399550" y="3033602"/>
            <a:ext cx="1311578" cy="369332"/>
          </a:xfrm>
          <a:prstGeom prst="rect">
            <a:avLst/>
          </a:prstGeom>
        </p:spPr>
        <p:txBody>
          <a:bodyPr wrap="none">
            <a:spAutoFit/>
          </a:bodyPr>
          <a:lstStyle/>
          <a:p>
            <a:r>
              <a:rPr lang="en-US" dirty="0"/>
              <a:t>Alice: Earth</a:t>
            </a:r>
          </a:p>
        </p:txBody>
      </p:sp>
      <p:sp>
        <p:nvSpPr>
          <p:cNvPr id="18" name="Rectangle 17">
            <a:extLst>
              <a:ext uri="{FF2B5EF4-FFF2-40B4-BE49-F238E27FC236}">
                <a16:creationId xmlns:a16="http://schemas.microsoft.com/office/drawing/2014/main" id="{EA3B4CF5-EA44-4826-961E-2B645340074C}"/>
              </a:ext>
            </a:extLst>
          </p:cNvPr>
          <p:cNvSpPr/>
          <p:nvPr/>
        </p:nvSpPr>
        <p:spPr>
          <a:xfrm>
            <a:off x="7961914" y="3033014"/>
            <a:ext cx="2529282" cy="369332"/>
          </a:xfrm>
          <a:prstGeom prst="rect">
            <a:avLst/>
          </a:prstGeom>
        </p:spPr>
        <p:txBody>
          <a:bodyPr wrap="none">
            <a:spAutoFit/>
          </a:bodyPr>
          <a:lstStyle/>
          <a:p>
            <a:r>
              <a:rPr lang="en-US" dirty="0"/>
              <a:t>Bob: Andromeda galaxy</a:t>
            </a:r>
          </a:p>
        </p:txBody>
      </p:sp>
      <p:pic>
        <p:nvPicPr>
          <p:cNvPr id="2" name="Picture 1">
            <a:extLst>
              <a:ext uri="{FF2B5EF4-FFF2-40B4-BE49-F238E27FC236}">
                <a16:creationId xmlns:a16="http://schemas.microsoft.com/office/drawing/2014/main" id="{6BA3905E-CF68-4E0D-8838-2DC6A3A96DD3}"/>
              </a:ext>
            </a:extLst>
          </p:cNvPr>
          <p:cNvPicPr>
            <a:picLocks noChangeAspect="1"/>
          </p:cNvPicPr>
          <p:nvPr/>
        </p:nvPicPr>
        <p:blipFill>
          <a:blip r:embed="rId4"/>
          <a:stretch>
            <a:fillRect/>
          </a:stretch>
        </p:blipFill>
        <p:spPr>
          <a:xfrm>
            <a:off x="3929772" y="4544807"/>
            <a:ext cx="850394" cy="228600"/>
          </a:xfrm>
          <a:prstGeom prst="rect">
            <a:avLst/>
          </a:prstGeom>
        </p:spPr>
      </p:pic>
      <p:pic>
        <p:nvPicPr>
          <p:cNvPr id="3" name="Picture 2">
            <a:extLst>
              <a:ext uri="{FF2B5EF4-FFF2-40B4-BE49-F238E27FC236}">
                <a16:creationId xmlns:a16="http://schemas.microsoft.com/office/drawing/2014/main" id="{C22158A9-1A37-430D-AFA2-45DC3FD47991}"/>
              </a:ext>
            </a:extLst>
          </p:cNvPr>
          <p:cNvPicPr>
            <a:picLocks noChangeAspect="1"/>
          </p:cNvPicPr>
          <p:nvPr/>
        </p:nvPicPr>
        <p:blipFill>
          <a:blip r:embed="rId5"/>
          <a:stretch>
            <a:fillRect/>
          </a:stretch>
        </p:blipFill>
        <p:spPr>
          <a:xfrm>
            <a:off x="9226555" y="5622840"/>
            <a:ext cx="952502" cy="228600"/>
          </a:xfrm>
          <a:prstGeom prst="rect">
            <a:avLst/>
          </a:prstGeom>
        </p:spPr>
      </p:pic>
      <p:cxnSp>
        <p:nvCxnSpPr>
          <p:cNvPr id="16" name="Straight Arrow Connector 15">
            <a:extLst>
              <a:ext uri="{FF2B5EF4-FFF2-40B4-BE49-F238E27FC236}">
                <a16:creationId xmlns:a16="http://schemas.microsoft.com/office/drawing/2014/main" id="{0597AADF-081C-4EBF-B34D-0FB7B67C8BB5}"/>
              </a:ext>
            </a:extLst>
          </p:cNvPr>
          <p:cNvCxnSpPr>
            <a:cxnSpLocks/>
          </p:cNvCxnSpPr>
          <p:nvPr/>
        </p:nvCxnSpPr>
        <p:spPr>
          <a:xfrm rot="16200000" flipV="1">
            <a:off x="9226555" y="3369717"/>
            <a:ext cx="0" cy="94401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F2E301-42BF-4891-93A2-D5C111296CE6}"/>
              </a:ext>
            </a:extLst>
          </p:cNvPr>
          <p:cNvCxnSpPr>
            <a:cxnSpLocks/>
          </p:cNvCxnSpPr>
          <p:nvPr/>
        </p:nvCxnSpPr>
        <p:spPr>
          <a:xfrm rot="5400000" flipH="1" flipV="1">
            <a:off x="9277001" y="3667251"/>
            <a:ext cx="0" cy="94401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E06E7A5-2BCD-472B-A29C-31224553860F}"/>
              </a:ext>
            </a:extLst>
          </p:cNvPr>
          <p:cNvPicPr>
            <a:picLocks noChangeAspect="1"/>
          </p:cNvPicPr>
          <p:nvPr/>
        </p:nvPicPr>
        <p:blipFill>
          <a:blip r:embed="rId5"/>
          <a:stretch>
            <a:fillRect/>
          </a:stretch>
        </p:blipFill>
        <p:spPr>
          <a:xfrm>
            <a:off x="3334740" y="4840939"/>
            <a:ext cx="952502" cy="228600"/>
          </a:xfrm>
          <a:prstGeom prst="rect">
            <a:avLst/>
          </a:prstGeom>
        </p:spPr>
      </p:pic>
      <p:cxnSp>
        <p:nvCxnSpPr>
          <p:cNvPr id="21" name="Straight Arrow Connector 20">
            <a:extLst>
              <a:ext uri="{FF2B5EF4-FFF2-40B4-BE49-F238E27FC236}">
                <a16:creationId xmlns:a16="http://schemas.microsoft.com/office/drawing/2014/main" id="{14F6C65D-E1EC-4C10-9C73-E7575A7F8FC6}"/>
              </a:ext>
            </a:extLst>
          </p:cNvPr>
          <p:cNvCxnSpPr>
            <a:cxnSpLocks/>
          </p:cNvCxnSpPr>
          <p:nvPr/>
        </p:nvCxnSpPr>
        <p:spPr>
          <a:xfrm flipV="1">
            <a:off x="2055339" y="3504501"/>
            <a:ext cx="0" cy="944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84CC05-54AD-4D97-80EE-01C94B1AE86C}"/>
              </a:ext>
            </a:extLst>
          </p:cNvPr>
          <p:cNvPicPr>
            <a:picLocks noChangeAspect="1"/>
          </p:cNvPicPr>
          <p:nvPr/>
        </p:nvPicPr>
        <p:blipFill>
          <a:blip r:embed="rId6"/>
          <a:stretch>
            <a:fillRect/>
          </a:stretch>
        </p:blipFill>
        <p:spPr>
          <a:xfrm>
            <a:off x="6802609" y="3268116"/>
            <a:ext cx="2057404" cy="621793"/>
          </a:xfrm>
          <a:prstGeom prst="rect">
            <a:avLst/>
          </a:prstGeom>
        </p:spPr>
      </p:pic>
      <p:pic>
        <p:nvPicPr>
          <p:cNvPr id="8" name="Picture 7">
            <a:extLst>
              <a:ext uri="{FF2B5EF4-FFF2-40B4-BE49-F238E27FC236}">
                <a16:creationId xmlns:a16="http://schemas.microsoft.com/office/drawing/2014/main" id="{9BEAA149-7EEC-4DF8-9A01-49C3E2B71E62}"/>
              </a:ext>
            </a:extLst>
          </p:cNvPr>
          <p:cNvPicPr>
            <a:picLocks noChangeAspect="1"/>
          </p:cNvPicPr>
          <p:nvPr/>
        </p:nvPicPr>
        <p:blipFill>
          <a:blip r:embed="rId7"/>
          <a:stretch>
            <a:fillRect/>
          </a:stretch>
        </p:blipFill>
        <p:spPr>
          <a:xfrm>
            <a:off x="1621189" y="3464712"/>
            <a:ext cx="254509" cy="228600"/>
          </a:xfrm>
          <a:prstGeom prst="rect">
            <a:avLst/>
          </a:prstGeom>
        </p:spPr>
      </p:pic>
    </p:spTree>
    <p:extLst>
      <p:ext uri="{BB962C8B-B14F-4D97-AF65-F5344CB8AC3E}">
        <p14:creationId xmlns:p14="http://schemas.microsoft.com/office/powerpoint/2010/main" val="74093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DE6F-2FC6-416B-B323-5792213554FE}"/>
              </a:ext>
            </a:extLst>
          </p:cNvPr>
          <p:cNvSpPr>
            <a:spLocks noGrp="1"/>
          </p:cNvSpPr>
          <p:nvPr>
            <p:ph type="title"/>
          </p:nvPr>
        </p:nvSpPr>
        <p:spPr/>
        <p:txBody>
          <a:bodyPr/>
          <a:lstStyle/>
          <a:p>
            <a:r>
              <a:rPr lang="en-US" dirty="0"/>
              <a:t>CHSH</a:t>
            </a:r>
          </a:p>
        </p:txBody>
      </p:sp>
      <p:sp>
        <p:nvSpPr>
          <p:cNvPr id="3" name="Content Placeholder 2">
            <a:extLst>
              <a:ext uri="{FF2B5EF4-FFF2-40B4-BE49-F238E27FC236}">
                <a16:creationId xmlns:a16="http://schemas.microsoft.com/office/drawing/2014/main" id="{0C0C2604-4FDE-42F3-B6F4-B100CC121F24}"/>
              </a:ext>
            </a:extLst>
          </p:cNvPr>
          <p:cNvSpPr>
            <a:spLocks noGrp="1"/>
          </p:cNvSpPr>
          <p:nvPr>
            <p:ph idx="1"/>
          </p:nvPr>
        </p:nvSpPr>
        <p:spPr>
          <a:xfrm>
            <a:off x="1143000" y="2057400"/>
            <a:ext cx="9872871" cy="4038600"/>
          </a:xfrm>
        </p:spPr>
        <p:txBody>
          <a:bodyPr/>
          <a:lstStyle/>
          <a:p>
            <a:r>
              <a:rPr lang="en-US" dirty="0"/>
              <a:t>Measurements A and B have two-outcomes</a:t>
            </a:r>
          </a:p>
          <a:p>
            <a:r>
              <a:rPr lang="en-US" dirty="0"/>
              <a:t>They both gather statistics on their joint probability </a:t>
            </a:r>
          </a:p>
        </p:txBody>
      </p:sp>
      <p:pic>
        <p:nvPicPr>
          <p:cNvPr id="4" name="Obrázok 3">
            <a:extLst>
              <a:ext uri="{FF2B5EF4-FFF2-40B4-BE49-F238E27FC236}">
                <a16:creationId xmlns:a16="http://schemas.microsoft.com/office/drawing/2014/main" id="{C5C9A174-3403-4C91-935F-0460F1C2F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54" y="3250906"/>
            <a:ext cx="9350176" cy="3175926"/>
          </a:xfrm>
          <a:prstGeom prst="rect">
            <a:avLst/>
          </a:prstGeom>
        </p:spPr>
      </p:pic>
      <p:sp>
        <p:nvSpPr>
          <p:cNvPr id="5" name="BlokTextu 3">
            <a:extLst>
              <a:ext uri="{FF2B5EF4-FFF2-40B4-BE49-F238E27FC236}">
                <a16:creationId xmlns:a16="http://schemas.microsoft.com/office/drawing/2014/main" id="{5746FAEB-54A8-4BE9-AD34-92938E609B7F}"/>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
        <p:nvSpPr>
          <p:cNvPr id="6" name="Rectangle 5">
            <a:extLst>
              <a:ext uri="{FF2B5EF4-FFF2-40B4-BE49-F238E27FC236}">
                <a16:creationId xmlns:a16="http://schemas.microsoft.com/office/drawing/2014/main" id="{6EB12AC0-D0D0-4089-A995-C4DE10EB3B51}"/>
              </a:ext>
            </a:extLst>
          </p:cNvPr>
          <p:cNvSpPr/>
          <p:nvPr/>
        </p:nvSpPr>
        <p:spPr>
          <a:xfrm>
            <a:off x="5626443" y="3962400"/>
            <a:ext cx="708454" cy="461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304EC1-EF27-4DC4-8512-C6145632DB96}"/>
              </a:ext>
            </a:extLst>
          </p:cNvPr>
          <p:cNvPicPr>
            <a:picLocks noChangeAspect="1"/>
          </p:cNvPicPr>
          <p:nvPr/>
        </p:nvPicPr>
        <p:blipFill>
          <a:blip r:embed="rId3"/>
          <a:stretch>
            <a:fillRect/>
          </a:stretch>
        </p:blipFill>
        <p:spPr>
          <a:xfrm>
            <a:off x="7618452" y="2619227"/>
            <a:ext cx="1485903" cy="292609"/>
          </a:xfrm>
          <a:prstGeom prst="rect">
            <a:avLst/>
          </a:prstGeom>
        </p:spPr>
      </p:pic>
      <p:pic>
        <p:nvPicPr>
          <p:cNvPr id="8" name="Picture 7">
            <a:extLst>
              <a:ext uri="{FF2B5EF4-FFF2-40B4-BE49-F238E27FC236}">
                <a16:creationId xmlns:a16="http://schemas.microsoft.com/office/drawing/2014/main" id="{934E0940-708E-421A-A389-7F11AE060AB2}"/>
              </a:ext>
            </a:extLst>
          </p:cNvPr>
          <p:cNvPicPr>
            <a:picLocks noChangeAspect="1"/>
          </p:cNvPicPr>
          <p:nvPr/>
        </p:nvPicPr>
        <p:blipFill>
          <a:blip r:embed="rId4"/>
          <a:stretch>
            <a:fillRect/>
          </a:stretch>
        </p:blipFill>
        <p:spPr>
          <a:xfrm>
            <a:off x="6745242" y="2142666"/>
            <a:ext cx="1536195" cy="228600"/>
          </a:xfrm>
          <a:prstGeom prst="rect">
            <a:avLst/>
          </a:prstGeom>
        </p:spPr>
      </p:pic>
      <p:sp>
        <p:nvSpPr>
          <p:cNvPr id="9" name="BlokTextu 3">
            <a:extLst>
              <a:ext uri="{FF2B5EF4-FFF2-40B4-BE49-F238E27FC236}">
                <a16:creationId xmlns:a16="http://schemas.microsoft.com/office/drawing/2014/main" id="{CE3BB1D7-61CB-4E95-BA12-4D5FAC71FE16}"/>
              </a:ext>
            </a:extLst>
          </p:cNvPr>
          <p:cNvSpPr txBox="1"/>
          <p:nvPr/>
        </p:nvSpPr>
        <p:spPr>
          <a:xfrm>
            <a:off x="394283" y="292750"/>
            <a:ext cx="11279610" cy="523220"/>
          </a:xfrm>
          <a:prstGeom prst="rect">
            <a:avLst/>
          </a:prstGeom>
          <a:noFill/>
        </p:spPr>
        <p:txBody>
          <a:bodyPr wrap="square" rtlCol="0">
            <a:spAutoFit/>
          </a:bodyPr>
          <a:lstStyle/>
          <a:p>
            <a:r>
              <a:rPr lang="en-US" sz="1400" dirty="0"/>
              <a:t>J.S. Bell – On the Einstein </a:t>
            </a:r>
            <a:r>
              <a:rPr lang="en-US" sz="1400" dirty="0" err="1"/>
              <a:t>Podolsky</a:t>
            </a:r>
            <a:r>
              <a:rPr lang="en-US" sz="1400" dirty="0"/>
              <a:t> Rosen Paradox, Physics, 1: 195–200 (1964)</a:t>
            </a:r>
          </a:p>
          <a:p>
            <a:r>
              <a:rPr lang="en-US" sz="1400" dirty="0"/>
              <a:t>J.F. </a:t>
            </a:r>
            <a:r>
              <a:rPr lang="en-US" sz="1400" dirty="0" err="1"/>
              <a:t>Clauser</a:t>
            </a:r>
            <a:r>
              <a:rPr lang="en-US" sz="1400" dirty="0"/>
              <a:t>; M.A. Horne; A. </a:t>
            </a:r>
            <a:r>
              <a:rPr lang="en-US" sz="1400" dirty="0" err="1"/>
              <a:t>Shimony</a:t>
            </a:r>
            <a:r>
              <a:rPr lang="en-US" sz="1400" dirty="0"/>
              <a:t>; R.A. Holt – Proposed experiment to test local hidden-variable theories, Phys. Rev. Lett., 23: 880 (1969)</a:t>
            </a:r>
          </a:p>
        </p:txBody>
      </p:sp>
    </p:spTree>
    <p:extLst>
      <p:ext uri="{BB962C8B-B14F-4D97-AF65-F5344CB8AC3E}">
        <p14:creationId xmlns:p14="http://schemas.microsoft.com/office/powerpoint/2010/main" val="15869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1AF1-8F23-4CD1-9C28-7B15C4192ABC}"/>
              </a:ext>
            </a:extLst>
          </p:cNvPr>
          <p:cNvSpPr>
            <a:spLocks noGrp="1"/>
          </p:cNvSpPr>
          <p:nvPr>
            <p:ph type="title"/>
          </p:nvPr>
        </p:nvSpPr>
        <p:spPr/>
        <p:txBody>
          <a:bodyPr/>
          <a:lstStyle/>
          <a:p>
            <a:r>
              <a:rPr lang="en-US" dirty="0"/>
              <a:t>CHSH and local realism</a:t>
            </a:r>
          </a:p>
        </p:txBody>
      </p:sp>
      <p:sp>
        <p:nvSpPr>
          <p:cNvPr id="3" name="Content Placeholder 2">
            <a:extLst>
              <a:ext uri="{FF2B5EF4-FFF2-40B4-BE49-F238E27FC236}">
                <a16:creationId xmlns:a16="http://schemas.microsoft.com/office/drawing/2014/main" id="{B4CE5438-309C-4D42-8475-940969B31877}"/>
              </a:ext>
            </a:extLst>
          </p:cNvPr>
          <p:cNvSpPr>
            <a:spLocks noGrp="1"/>
          </p:cNvSpPr>
          <p:nvPr>
            <p:ph idx="1"/>
          </p:nvPr>
        </p:nvSpPr>
        <p:spPr>
          <a:xfrm>
            <a:off x="1143000" y="2057400"/>
            <a:ext cx="9872871" cy="4425778"/>
          </a:xfrm>
        </p:spPr>
        <p:txBody>
          <a:bodyPr>
            <a:normAutofit/>
          </a:bodyPr>
          <a:lstStyle/>
          <a:p>
            <a:r>
              <a:rPr lang="en-US" dirty="0"/>
              <a:t>From these probabilities they can compute correlation functions</a:t>
            </a:r>
          </a:p>
          <a:p>
            <a:endParaRPr lang="en-US" dirty="0"/>
          </a:p>
          <a:p>
            <a:r>
              <a:rPr lang="en-US" dirty="0"/>
              <a:t>Then they compute</a:t>
            </a:r>
          </a:p>
          <a:p>
            <a:endParaRPr lang="en-US" dirty="0"/>
          </a:p>
          <a:p>
            <a:r>
              <a:rPr lang="en-US" dirty="0"/>
              <a:t>It looks reasonable to assume (but do not take it for granted!) that the system obtains its properties during the preparation and these properties for each system determine what the results of different results will be (local realism):</a:t>
            </a:r>
          </a:p>
        </p:txBody>
      </p:sp>
      <p:pic>
        <p:nvPicPr>
          <p:cNvPr id="11" name="Picture 10">
            <a:extLst>
              <a:ext uri="{FF2B5EF4-FFF2-40B4-BE49-F238E27FC236}">
                <a16:creationId xmlns:a16="http://schemas.microsoft.com/office/drawing/2014/main" id="{27B471C8-80A2-45FB-ACA8-59C27BC638D5}"/>
              </a:ext>
            </a:extLst>
          </p:cNvPr>
          <p:cNvPicPr>
            <a:picLocks noChangeAspect="1"/>
          </p:cNvPicPr>
          <p:nvPr/>
        </p:nvPicPr>
        <p:blipFill>
          <a:blip r:embed="rId2"/>
          <a:stretch>
            <a:fillRect/>
          </a:stretch>
        </p:blipFill>
        <p:spPr>
          <a:xfrm>
            <a:off x="1826799" y="2507541"/>
            <a:ext cx="3429007" cy="545593"/>
          </a:xfrm>
          <a:prstGeom prst="rect">
            <a:avLst/>
          </a:prstGeom>
        </p:spPr>
      </p:pic>
      <p:pic>
        <p:nvPicPr>
          <p:cNvPr id="13" name="Picture 12">
            <a:extLst>
              <a:ext uri="{FF2B5EF4-FFF2-40B4-BE49-F238E27FC236}">
                <a16:creationId xmlns:a16="http://schemas.microsoft.com/office/drawing/2014/main" id="{49126723-00AB-410E-8432-B04A480BC6C9}"/>
              </a:ext>
            </a:extLst>
          </p:cNvPr>
          <p:cNvPicPr>
            <a:picLocks noChangeAspect="1"/>
          </p:cNvPicPr>
          <p:nvPr/>
        </p:nvPicPr>
        <p:blipFill>
          <a:blip r:embed="rId3"/>
          <a:stretch>
            <a:fillRect/>
          </a:stretch>
        </p:blipFill>
        <p:spPr>
          <a:xfrm>
            <a:off x="1826799" y="3608311"/>
            <a:ext cx="5346203" cy="228600"/>
          </a:xfrm>
          <a:prstGeom prst="rect">
            <a:avLst/>
          </a:prstGeom>
        </p:spPr>
      </p:pic>
      <p:pic>
        <p:nvPicPr>
          <p:cNvPr id="16" name="Picture 15">
            <a:extLst>
              <a:ext uri="{FF2B5EF4-FFF2-40B4-BE49-F238E27FC236}">
                <a16:creationId xmlns:a16="http://schemas.microsoft.com/office/drawing/2014/main" id="{74F6F07E-0022-43CE-A31C-13556BF90AC8}"/>
              </a:ext>
            </a:extLst>
          </p:cNvPr>
          <p:cNvPicPr>
            <a:picLocks noChangeAspect="1"/>
          </p:cNvPicPr>
          <p:nvPr/>
        </p:nvPicPr>
        <p:blipFill>
          <a:blip r:embed="rId4"/>
          <a:stretch>
            <a:fillRect/>
          </a:stretch>
        </p:blipFill>
        <p:spPr>
          <a:xfrm>
            <a:off x="10053338" y="5616421"/>
            <a:ext cx="685627" cy="685627"/>
          </a:xfrm>
          <a:prstGeom prst="rect">
            <a:avLst/>
          </a:prstGeom>
        </p:spPr>
      </p:pic>
      <p:pic>
        <p:nvPicPr>
          <p:cNvPr id="17" name="Picture 16">
            <a:extLst>
              <a:ext uri="{FF2B5EF4-FFF2-40B4-BE49-F238E27FC236}">
                <a16:creationId xmlns:a16="http://schemas.microsoft.com/office/drawing/2014/main" id="{1A2B721E-5389-4D96-85AB-93A6F090329F}"/>
              </a:ext>
            </a:extLst>
          </p:cNvPr>
          <p:cNvPicPr>
            <a:picLocks noChangeAspect="1"/>
          </p:cNvPicPr>
          <p:nvPr/>
        </p:nvPicPr>
        <p:blipFill>
          <a:blip r:embed="rId4"/>
          <a:stretch>
            <a:fillRect/>
          </a:stretch>
        </p:blipFill>
        <p:spPr>
          <a:xfrm>
            <a:off x="1712527" y="5616422"/>
            <a:ext cx="685627" cy="685627"/>
          </a:xfrm>
          <a:prstGeom prst="rect">
            <a:avLst/>
          </a:prstGeom>
        </p:spPr>
      </p:pic>
      <p:sp>
        <p:nvSpPr>
          <p:cNvPr id="18" name="Rectangle 17">
            <a:extLst>
              <a:ext uri="{FF2B5EF4-FFF2-40B4-BE49-F238E27FC236}">
                <a16:creationId xmlns:a16="http://schemas.microsoft.com/office/drawing/2014/main" id="{BD00D50B-3793-4AC9-882D-36904E658D8C}"/>
              </a:ext>
            </a:extLst>
          </p:cNvPr>
          <p:cNvSpPr/>
          <p:nvPr/>
        </p:nvSpPr>
        <p:spPr>
          <a:xfrm>
            <a:off x="2398154" y="5774568"/>
            <a:ext cx="1311578" cy="369332"/>
          </a:xfrm>
          <a:prstGeom prst="rect">
            <a:avLst/>
          </a:prstGeom>
        </p:spPr>
        <p:txBody>
          <a:bodyPr wrap="none">
            <a:spAutoFit/>
          </a:bodyPr>
          <a:lstStyle/>
          <a:p>
            <a:r>
              <a:rPr lang="en-US" dirty="0"/>
              <a:t>Alice: Earth</a:t>
            </a:r>
          </a:p>
        </p:txBody>
      </p:sp>
      <p:sp>
        <p:nvSpPr>
          <p:cNvPr id="19" name="Rectangle 18">
            <a:extLst>
              <a:ext uri="{FF2B5EF4-FFF2-40B4-BE49-F238E27FC236}">
                <a16:creationId xmlns:a16="http://schemas.microsoft.com/office/drawing/2014/main" id="{2E7FE0F7-5D04-4566-9682-CBAB7E5D0428}"/>
              </a:ext>
            </a:extLst>
          </p:cNvPr>
          <p:cNvSpPr/>
          <p:nvPr/>
        </p:nvSpPr>
        <p:spPr>
          <a:xfrm>
            <a:off x="7594296" y="5774568"/>
            <a:ext cx="2529282" cy="369332"/>
          </a:xfrm>
          <a:prstGeom prst="rect">
            <a:avLst/>
          </a:prstGeom>
        </p:spPr>
        <p:txBody>
          <a:bodyPr wrap="none">
            <a:spAutoFit/>
          </a:bodyPr>
          <a:lstStyle/>
          <a:p>
            <a:r>
              <a:rPr lang="en-US" dirty="0"/>
              <a:t>Bob: Andromeda galaxy</a:t>
            </a:r>
          </a:p>
        </p:txBody>
      </p:sp>
      <p:pic>
        <p:nvPicPr>
          <p:cNvPr id="21" name="Picture 20">
            <a:extLst>
              <a:ext uri="{FF2B5EF4-FFF2-40B4-BE49-F238E27FC236}">
                <a16:creationId xmlns:a16="http://schemas.microsoft.com/office/drawing/2014/main" id="{9AAFC73C-004B-4BBD-BD19-EBB6F2573943}"/>
              </a:ext>
            </a:extLst>
          </p:cNvPr>
          <p:cNvPicPr>
            <a:picLocks noChangeAspect="1"/>
          </p:cNvPicPr>
          <p:nvPr/>
        </p:nvPicPr>
        <p:blipFill>
          <a:blip r:embed="rId5"/>
          <a:stretch>
            <a:fillRect/>
          </a:stretch>
        </p:blipFill>
        <p:spPr>
          <a:xfrm>
            <a:off x="3190180" y="5034040"/>
            <a:ext cx="4889002" cy="521209"/>
          </a:xfrm>
          <a:prstGeom prst="rect">
            <a:avLst/>
          </a:prstGeom>
        </p:spPr>
      </p:pic>
    </p:spTree>
    <p:extLst>
      <p:ext uri="{BB962C8B-B14F-4D97-AF65-F5344CB8AC3E}">
        <p14:creationId xmlns:p14="http://schemas.microsoft.com/office/powerpoint/2010/main" val="221915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1AF1-8F23-4CD1-9C28-7B15C4192ABC}"/>
              </a:ext>
            </a:extLst>
          </p:cNvPr>
          <p:cNvSpPr>
            <a:spLocks noGrp="1"/>
          </p:cNvSpPr>
          <p:nvPr>
            <p:ph type="title"/>
          </p:nvPr>
        </p:nvSpPr>
        <p:spPr/>
        <p:txBody>
          <a:bodyPr/>
          <a:lstStyle/>
          <a:p>
            <a:r>
              <a:rPr lang="en-US" dirty="0"/>
              <a:t>CHSH and local realism</a:t>
            </a:r>
          </a:p>
        </p:txBody>
      </p:sp>
      <p:sp>
        <p:nvSpPr>
          <p:cNvPr id="3" name="Content Placeholder 2">
            <a:extLst>
              <a:ext uri="{FF2B5EF4-FFF2-40B4-BE49-F238E27FC236}">
                <a16:creationId xmlns:a16="http://schemas.microsoft.com/office/drawing/2014/main" id="{B4CE5438-309C-4D42-8475-940969B31877}"/>
              </a:ext>
            </a:extLst>
          </p:cNvPr>
          <p:cNvSpPr>
            <a:spLocks noGrp="1"/>
          </p:cNvSpPr>
          <p:nvPr>
            <p:ph idx="1"/>
          </p:nvPr>
        </p:nvSpPr>
        <p:spPr>
          <a:xfrm>
            <a:off x="1143000" y="2057400"/>
            <a:ext cx="9872871" cy="4425778"/>
          </a:xfrm>
        </p:spPr>
        <p:txBody>
          <a:bodyPr>
            <a:normAutofit/>
          </a:bodyPr>
          <a:lstStyle/>
          <a:p>
            <a:r>
              <a:rPr lang="en-US" dirty="0"/>
              <a:t>Let us compute</a:t>
            </a:r>
          </a:p>
          <a:p>
            <a:r>
              <a:rPr lang="en-US" dirty="0"/>
              <a:t>Under local realism</a:t>
            </a:r>
            <a:br>
              <a:rPr lang="en-US" dirty="0"/>
            </a:br>
            <a:r>
              <a:rPr lang="en-US" dirty="0"/>
              <a:t>where</a:t>
            </a:r>
          </a:p>
          <a:p>
            <a:endParaRPr lang="en-US" dirty="0"/>
          </a:p>
          <a:p>
            <a:r>
              <a:rPr lang="en-US" dirty="0"/>
              <a:t>Then</a:t>
            </a:r>
          </a:p>
          <a:p>
            <a:endParaRPr lang="en-US" dirty="0"/>
          </a:p>
          <a:p>
            <a:r>
              <a:rPr lang="en-US" dirty="0"/>
              <a:t>And so (CHSH inequality)</a:t>
            </a:r>
          </a:p>
          <a:p>
            <a:endParaRPr lang="en-US" dirty="0"/>
          </a:p>
        </p:txBody>
      </p:sp>
      <p:pic>
        <p:nvPicPr>
          <p:cNvPr id="13" name="Picture 12">
            <a:extLst>
              <a:ext uri="{FF2B5EF4-FFF2-40B4-BE49-F238E27FC236}">
                <a16:creationId xmlns:a16="http://schemas.microsoft.com/office/drawing/2014/main" id="{49126723-00AB-410E-8432-B04A480BC6C9}"/>
              </a:ext>
            </a:extLst>
          </p:cNvPr>
          <p:cNvPicPr>
            <a:picLocks noChangeAspect="1"/>
          </p:cNvPicPr>
          <p:nvPr/>
        </p:nvPicPr>
        <p:blipFill>
          <a:blip r:embed="rId2"/>
          <a:stretch>
            <a:fillRect/>
          </a:stretch>
        </p:blipFill>
        <p:spPr>
          <a:xfrm>
            <a:off x="3422898" y="2155101"/>
            <a:ext cx="5346203" cy="228600"/>
          </a:xfrm>
          <a:prstGeom prst="rect">
            <a:avLst/>
          </a:prstGeom>
        </p:spPr>
      </p:pic>
      <p:pic>
        <p:nvPicPr>
          <p:cNvPr id="16" name="Picture 15">
            <a:extLst>
              <a:ext uri="{FF2B5EF4-FFF2-40B4-BE49-F238E27FC236}">
                <a16:creationId xmlns:a16="http://schemas.microsoft.com/office/drawing/2014/main" id="{74F6F07E-0022-43CE-A31C-13556BF90AC8}"/>
              </a:ext>
            </a:extLst>
          </p:cNvPr>
          <p:cNvPicPr>
            <a:picLocks noChangeAspect="1"/>
          </p:cNvPicPr>
          <p:nvPr/>
        </p:nvPicPr>
        <p:blipFill>
          <a:blip r:embed="rId3"/>
          <a:stretch>
            <a:fillRect/>
          </a:stretch>
        </p:blipFill>
        <p:spPr>
          <a:xfrm>
            <a:off x="10053338" y="5616421"/>
            <a:ext cx="685627" cy="685627"/>
          </a:xfrm>
          <a:prstGeom prst="rect">
            <a:avLst/>
          </a:prstGeom>
        </p:spPr>
      </p:pic>
      <p:pic>
        <p:nvPicPr>
          <p:cNvPr id="17" name="Picture 16">
            <a:extLst>
              <a:ext uri="{FF2B5EF4-FFF2-40B4-BE49-F238E27FC236}">
                <a16:creationId xmlns:a16="http://schemas.microsoft.com/office/drawing/2014/main" id="{1A2B721E-5389-4D96-85AB-93A6F090329F}"/>
              </a:ext>
            </a:extLst>
          </p:cNvPr>
          <p:cNvPicPr>
            <a:picLocks noChangeAspect="1"/>
          </p:cNvPicPr>
          <p:nvPr/>
        </p:nvPicPr>
        <p:blipFill>
          <a:blip r:embed="rId3"/>
          <a:stretch>
            <a:fillRect/>
          </a:stretch>
        </p:blipFill>
        <p:spPr>
          <a:xfrm>
            <a:off x="1712527" y="5616422"/>
            <a:ext cx="685627" cy="685627"/>
          </a:xfrm>
          <a:prstGeom prst="rect">
            <a:avLst/>
          </a:prstGeom>
        </p:spPr>
      </p:pic>
      <p:sp>
        <p:nvSpPr>
          <p:cNvPr id="18" name="Rectangle 17">
            <a:extLst>
              <a:ext uri="{FF2B5EF4-FFF2-40B4-BE49-F238E27FC236}">
                <a16:creationId xmlns:a16="http://schemas.microsoft.com/office/drawing/2014/main" id="{BD00D50B-3793-4AC9-882D-36904E658D8C}"/>
              </a:ext>
            </a:extLst>
          </p:cNvPr>
          <p:cNvSpPr/>
          <p:nvPr/>
        </p:nvSpPr>
        <p:spPr>
          <a:xfrm>
            <a:off x="2398154" y="5774568"/>
            <a:ext cx="1311578" cy="369332"/>
          </a:xfrm>
          <a:prstGeom prst="rect">
            <a:avLst/>
          </a:prstGeom>
        </p:spPr>
        <p:txBody>
          <a:bodyPr wrap="none">
            <a:spAutoFit/>
          </a:bodyPr>
          <a:lstStyle/>
          <a:p>
            <a:r>
              <a:rPr lang="en-US" dirty="0"/>
              <a:t>Alice: Earth</a:t>
            </a:r>
          </a:p>
        </p:txBody>
      </p:sp>
      <p:sp>
        <p:nvSpPr>
          <p:cNvPr id="19" name="Rectangle 18">
            <a:extLst>
              <a:ext uri="{FF2B5EF4-FFF2-40B4-BE49-F238E27FC236}">
                <a16:creationId xmlns:a16="http://schemas.microsoft.com/office/drawing/2014/main" id="{2E7FE0F7-5D04-4566-9682-CBAB7E5D0428}"/>
              </a:ext>
            </a:extLst>
          </p:cNvPr>
          <p:cNvSpPr/>
          <p:nvPr/>
        </p:nvSpPr>
        <p:spPr>
          <a:xfrm>
            <a:off x="7594296" y="5774568"/>
            <a:ext cx="2529282" cy="369332"/>
          </a:xfrm>
          <a:prstGeom prst="rect">
            <a:avLst/>
          </a:prstGeom>
        </p:spPr>
        <p:txBody>
          <a:bodyPr wrap="none">
            <a:spAutoFit/>
          </a:bodyPr>
          <a:lstStyle/>
          <a:p>
            <a:r>
              <a:rPr lang="en-US" dirty="0"/>
              <a:t>Bob: Andromeda galaxy</a:t>
            </a:r>
          </a:p>
        </p:txBody>
      </p:sp>
      <p:pic>
        <p:nvPicPr>
          <p:cNvPr id="4" name="Picture 3">
            <a:extLst>
              <a:ext uri="{FF2B5EF4-FFF2-40B4-BE49-F238E27FC236}">
                <a16:creationId xmlns:a16="http://schemas.microsoft.com/office/drawing/2014/main" id="{2D0BB3F6-9AAF-415C-84A4-F22517563E78}"/>
              </a:ext>
            </a:extLst>
          </p:cNvPr>
          <p:cNvPicPr>
            <a:picLocks noChangeAspect="1"/>
          </p:cNvPicPr>
          <p:nvPr/>
        </p:nvPicPr>
        <p:blipFill>
          <a:blip r:embed="rId4"/>
          <a:stretch>
            <a:fillRect/>
          </a:stretch>
        </p:blipFill>
        <p:spPr>
          <a:xfrm>
            <a:off x="3903187" y="2567034"/>
            <a:ext cx="3314707" cy="521209"/>
          </a:xfrm>
          <a:prstGeom prst="rect">
            <a:avLst/>
          </a:prstGeom>
        </p:spPr>
      </p:pic>
      <p:pic>
        <p:nvPicPr>
          <p:cNvPr id="5" name="Picture 4">
            <a:extLst>
              <a:ext uri="{FF2B5EF4-FFF2-40B4-BE49-F238E27FC236}">
                <a16:creationId xmlns:a16="http://schemas.microsoft.com/office/drawing/2014/main" id="{BCFF7605-4CF8-475C-9F3E-A287F6371B41}"/>
              </a:ext>
            </a:extLst>
          </p:cNvPr>
          <p:cNvPicPr>
            <a:picLocks noChangeAspect="1"/>
          </p:cNvPicPr>
          <p:nvPr/>
        </p:nvPicPr>
        <p:blipFill>
          <a:blip r:embed="rId5"/>
          <a:stretch>
            <a:fillRect/>
          </a:stretch>
        </p:blipFill>
        <p:spPr>
          <a:xfrm>
            <a:off x="2055340" y="3286649"/>
            <a:ext cx="2464313" cy="483109"/>
          </a:xfrm>
          <a:prstGeom prst="rect">
            <a:avLst/>
          </a:prstGeom>
        </p:spPr>
      </p:pic>
      <p:pic>
        <p:nvPicPr>
          <p:cNvPr id="6" name="Picture 5">
            <a:extLst>
              <a:ext uri="{FF2B5EF4-FFF2-40B4-BE49-F238E27FC236}">
                <a16:creationId xmlns:a16="http://schemas.microsoft.com/office/drawing/2014/main" id="{A4037454-836A-4A82-A61C-9EAE877DAB93}"/>
              </a:ext>
            </a:extLst>
          </p:cNvPr>
          <p:cNvPicPr>
            <a:picLocks noChangeAspect="1"/>
          </p:cNvPicPr>
          <p:nvPr/>
        </p:nvPicPr>
        <p:blipFill>
          <a:blip r:embed="rId6"/>
          <a:stretch>
            <a:fillRect/>
          </a:stretch>
        </p:blipFill>
        <p:spPr>
          <a:xfrm>
            <a:off x="5431993" y="3286649"/>
            <a:ext cx="2450597" cy="521209"/>
          </a:xfrm>
          <a:prstGeom prst="rect">
            <a:avLst/>
          </a:prstGeom>
        </p:spPr>
      </p:pic>
      <p:pic>
        <p:nvPicPr>
          <p:cNvPr id="7" name="Picture 6">
            <a:extLst>
              <a:ext uri="{FF2B5EF4-FFF2-40B4-BE49-F238E27FC236}">
                <a16:creationId xmlns:a16="http://schemas.microsoft.com/office/drawing/2014/main" id="{4A650CEF-BDA0-404C-A7F6-1CBBFA1594A9}"/>
              </a:ext>
            </a:extLst>
          </p:cNvPr>
          <p:cNvPicPr>
            <a:picLocks noChangeAspect="1"/>
          </p:cNvPicPr>
          <p:nvPr/>
        </p:nvPicPr>
        <p:blipFill>
          <a:blip r:embed="rId7"/>
          <a:stretch>
            <a:fillRect/>
          </a:stretch>
        </p:blipFill>
        <p:spPr>
          <a:xfrm>
            <a:off x="2055340" y="4270289"/>
            <a:ext cx="7556007" cy="521209"/>
          </a:xfrm>
          <a:prstGeom prst="rect">
            <a:avLst/>
          </a:prstGeom>
        </p:spPr>
      </p:pic>
      <p:pic>
        <p:nvPicPr>
          <p:cNvPr id="8" name="Picture 7">
            <a:extLst>
              <a:ext uri="{FF2B5EF4-FFF2-40B4-BE49-F238E27FC236}">
                <a16:creationId xmlns:a16="http://schemas.microsoft.com/office/drawing/2014/main" id="{6C551561-68F8-4F6F-B609-665A6563CD48}"/>
              </a:ext>
            </a:extLst>
          </p:cNvPr>
          <p:cNvPicPr>
            <a:picLocks noChangeAspect="1"/>
          </p:cNvPicPr>
          <p:nvPr/>
        </p:nvPicPr>
        <p:blipFill>
          <a:blip r:embed="rId8"/>
          <a:stretch>
            <a:fillRect/>
          </a:stretch>
        </p:blipFill>
        <p:spPr>
          <a:xfrm>
            <a:off x="2055340" y="5294604"/>
            <a:ext cx="5779020" cy="228600"/>
          </a:xfrm>
          <a:prstGeom prst="rect">
            <a:avLst/>
          </a:prstGeom>
        </p:spPr>
      </p:pic>
    </p:spTree>
    <p:extLst>
      <p:ext uri="{BB962C8B-B14F-4D97-AF65-F5344CB8AC3E}">
        <p14:creationId xmlns:p14="http://schemas.microsoft.com/office/powerpoint/2010/main" val="345425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F511-9F11-4285-99BE-66F13047F7C2}"/>
              </a:ext>
            </a:extLst>
          </p:cNvPr>
          <p:cNvSpPr>
            <a:spLocks noGrp="1"/>
          </p:cNvSpPr>
          <p:nvPr>
            <p:ph type="title"/>
          </p:nvPr>
        </p:nvSpPr>
        <p:spPr/>
        <p:txBody>
          <a:bodyPr/>
          <a:lstStyle/>
          <a:p>
            <a:r>
              <a:rPr lang="en-US" dirty="0"/>
              <a:t>CHSH in the quantum case</a:t>
            </a:r>
          </a:p>
        </p:txBody>
      </p:sp>
      <p:sp>
        <p:nvSpPr>
          <p:cNvPr id="3" name="Content Placeholder 2">
            <a:extLst>
              <a:ext uri="{FF2B5EF4-FFF2-40B4-BE49-F238E27FC236}">
                <a16:creationId xmlns:a16="http://schemas.microsoft.com/office/drawing/2014/main" id="{3AAE2DD5-9BEF-4B01-9BB9-22FF28B6B3D0}"/>
              </a:ext>
            </a:extLst>
          </p:cNvPr>
          <p:cNvSpPr>
            <a:spLocks noGrp="1"/>
          </p:cNvSpPr>
          <p:nvPr>
            <p:ph idx="1"/>
          </p:nvPr>
        </p:nvSpPr>
        <p:spPr/>
        <p:txBody>
          <a:bodyPr/>
          <a:lstStyle/>
          <a:p>
            <a:r>
              <a:rPr lang="en-US" dirty="0"/>
              <a:t>Now let Alice and Bob share state</a:t>
            </a:r>
          </a:p>
          <a:p>
            <a:pPr marL="45720" indent="0">
              <a:buNone/>
            </a:pPr>
            <a:r>
              <a:rPr lang="en-US" dirty="0"/>
              <a:t> </a:t>
            </a:r>
          </a:p>
        </p:txBody>
      </p:sp>
      <p:pic>
        <p:nvPicPr>
          <p:cNvPr id="4" name="Obrázok 3">
            <a:extLst>
              <a:ext uri="{FF2B5EF4-FFF2-40B4-BE49-F238E27FC236}">
                <a16:creationId xmlns:a16="http://schemas.microsoft.com/office/drawing/2014/main" id="{CD115EAC-8A77-4613-AF38-884CAC87D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154" y="3250906"/>
            <a:ext cx="9350176" cy="3175926"/>
          </a:xfrm>
          <a:prstGeom prst="rect">
            <a:avLst/>
          </a:prstGeom>
        </p:spPr>
      </p:pic>
      <p:sp>
        <p:nvSpPr>
          <p:cNvPr id="5" name="BlokTextu 3">
            <a:extLst>
              <a:ext uri="{FF2B5EF4-FFF2-40B4-BE49-F238E27FC236}">
                <a16:creationId xmlns:a16="http://schemas.microsoft.com/office/drawing/2014/main" id="{509453B5-A1AA-427F-8F7C-923EC1F07BA7}"/>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pic>
        <p:nvPicPr>
          <p:cNvPr id="6" name="Picture 5">
            <a:extLst>
              <a:ext uri="{FF2B5EF4-FFF2-40B4-BE49-F238E27FC236}">
                <a16:creationId xmlns:a16="http://schemas.microsoft.com/office/drawing/2014/main" id="{C3A3E244-A8FB-45A6-A6B3-FF6F577ACB2B}"/>
              </a:ext>
            </a:extLst>
          </p:cNvPr>
          <p:cNvPicPr>
            <a:picLocks noChangeAspect="1"/>
          </p:cNvPicPr>
          <p:nvPr/>
        </p:nvPicPr>
        <p:blipFill>
          <a:blip r:embed="rId3"/>
          <a:stretch>
            <a:fillRect/>
          </a:stretch>
        </p:blipFill>
        <p:spPr>
          <a:xfrm>
            <a:off x="5564059" y="1965960"/>
            <a:ext cx="2464313" cy="621793"/>
          </a:xfrm>
          <a:prstGeom prst="rect">
            <a:avLst/>
          </a:prstGeom>
        </p:spPr>
      </p:pic>
    </p:spTree>
    <p:extLst>
      <p:ext uri="{BB962C8B-B14F-4D97-AF65-F5344CB8AC3E}">
        <p14:creationId xmlns:p14="http://schemas.microsoft.com/office/powerpoint/2010/main" val="4138799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F511-9F11-4285-99BE-66F13047F7C2}"/>
              </a:ext>
            </a:extLst>
          </p:cNvPr>
          <p:cNvSpPr>
            <a:spLocks noGrp="1"/>
          </p:cNvSpPr>
          <p:nvPr>
            <p:ph type="title"/>
          </p:nvPr>
        </p:nvSpPr>
        <p:spPr/>
        <p:txBody>
          <a:bodyPr/>
          <a:lstStyle/>
          <a:p>
            <a:r>
              <a:rPr lang="en-US" dirty="0"/>
              <a:t>CHSH in the quantum case</a:t>
            </a:r>
          </a:p>
        </p:txBody>
      </p:sp>
      <p:sp>
        <p:nvSpPr>
          <p:cNvPr id="3" name="Content Placeholder 2">
            <a:extLst>
              <a:ext uri="{FF2B5EF4-FFF2-40B4-BE49-F238E27FC236}">
                <a16:creationId xmlns:a16="http://schemas.microsoft.com/office/drawing/2014/main" id="{3AAE2DD5-9BEF-4B01-9BB9-22FF28B6B3D0}"/>
              </a:ext>
            </a:extLst>
          </p:cNvPr>
          <p:cNvSpPr>
            <a:spLocks noGrp="1"/>
          </p:cNvSpPr>
          <p:nvPr>
            <p:ph idx="1"/>
          </p:nvPr>
        </p:nvSpPr>
        <p:spPr>
          <a:xfrm>
            <a:off x="1143000" y="2057400"/>
            <a:ext cx="9872871" cy="4800600"/>
          </a:xfrm>
        </p:spPr>
        <p:txBody>
          <a:bodyPr>
            <a:normAutofit/>
          </a:bodyPr>
          <a:lstStyle/>
          <a:p>
            <a:r>
              <a:rPr lang="en-US" dirty="0"/>
              <a:t>Now let Alice and Bob share state</a:t>
            </a:r>
          </a:p>
          <a:p>
            <a:r>
              <a:rPr lang="en-US" dirty="0"/>
              <a:t>We now have</a:t>
            </a:r>
          </a:p>
          <a:p>
            <a:r>
              <a:rPr lang="en-US" dirty="0"/>
              <a:t>Taking (check the outcomes)</a:t>
            </a:r>
            <a:br>
              <a:rPr lang="en-US" dirty="0"/>
            </a:br>
            <a:br>
              <a:rPr lang="en-US" dirty="0"/>
            </a:br>
            <a:br>
              <a:rPr lang="en-US" dirty="0"/>
            </a:br>
            <a:r>
              <a:rPr lang="en-US" dirty="0"/>
              <a:t>we find:</a:t>
            </a:r>
          </a:p>
          <a:p>
            <a:endParaRPr lang="en-US" dirty="0"/>
          </a:p>
          <a:p>
            <a:r>
              <a:rPr lang="en-US" dirty="0"/>
              <a:t>The CHSH inequality is thus violated:</a:t>
            </a:r>
          </a:p>
          <a:p>
            <a:r>
              <a:rPr lang="en-US" dirty="0"/>
              <a:t>This violation is due to quantum correlations being different from classical</a:t>
            </a:r>
          </a:p>
          <a:p>
            <a:r>
              <a:rPr lang="en-US" dirty="0"/>
              <a:t>The violation of           is maximal (</a:t>
            </a:r>
            <a:r>
              <a:rPr lang="en-US" dirty="0" err="1"/>
              <a:t>Tsire</a:t>
            </a:r>
            <a:r>
              <a:rPr lang="sk-SK" dirty="0"/>
              <a:t>ľ</a:t>
            </a:r>
            <a:r>
              <a:rPr lang="en-US" dirty="0"/>
              <a:t>son bound) </a:t>
            </a:r>
          </a:p>
        </p:txBody>
      </p:sp>
      <p:pic>
        <p:nvPicPr>
          <p:cNvPr id="6" name="Picture 5">
            <a:extLst>
              <a:ext uri="{FF2B5EF4-FFF2-40B4-BE49-F238E27FC236}">
                <a16:creationId xmlns:a16="http://schemas.microsoft.com/office/drawing/2014/main" id="{C3A3E244-A8FB-45A6-A6B3-FF6F577ACB2B}"/>
              </a:ext>
            </a:extLst>
          </p:cNvPr>
          <p:cNvPicPr>
            <a:picLocks noChangeAspect="1"/>
          </p:cNvPicPr>
          <p:nvPr/>
        </p:nvPicPr>
        <p:blipFill>
          <a:blip r:embed="rId2"/>
          <a:stretch>
            <a:fillRect/>
          </a:stretch>
        </p:blipFill>
        <p:spPr>
          <a:xfrm>
            <a:off x="5564059" y="1965960"/>
            <a:ext cx="2464313" cy="621793"/>
          </a:xfrm>
          <a:prstGeom prst="rect">
            <a:avLst/>
          </a:prstGeom>
        </p:spPr>
      </p:pic>
      <p:pic>
        <p:nvPicPr>
          <p:cNvPr id="8" name="Picture 7">
            <a:extLst>
              <a:ext uri="{FF2B5EF4-FFF2-40B4-BE49-F238E27FC236}">
                <a16:creationId xmlns:a16="http://schemas.microsoft.com/office/drawing/2014/main" id="{2254E4DC-A4DD-4FC9-8EA1-F8BEC196C8AC}"/>
              </a:ext>
            </a:extLst>
          </p:cNvPr>
          <p:cNvPicPr>
            <a:picLocks noChangeAspect="1"/>
          </p:cNvPicPr>
          <p:nvPr/>
        </p:nvPicPr>
        <p:blipFill>
          <a:blip r:embed="rId3"/>
          <a:stretch>
            <a:fillRect/>
          </a:stretch>
        </p:blipFill>
        <p:spPr>
          <a:xfrm>
            <a:off x="3169937" y="2628943"/>
            <a:ext cx="3150114" cy="278893"/>
          </a:xfrm>
          <a:prstGeom prst="rect">
            <a:avLst/>
          </a:prstGeom>
        </p:spPr>
      </p:pic>
      <p:pic>
        <p:nvPicPr>
          <p:cNvPr id="13" name="Picture 12">
            <a:extLst>
              <a:ext uri="{FF2B5EF4-FFF2-40B4-BE49-F238E27FC236}">
                <a16:creationId xmlns:a16="http://schemas.microsoft.com/office/drawing/2014/main" id="{BE28F111-4424-4DFF-9E75-C5D9F761E1BF}"/>
              </a:ext>
            </a:extLst>
          </p:cNvPr>
          <p:cNvPicPr>
            <a:picLocks noChangeAspect="1"/>
          </p:cNvPicPr>
          <p:nvPr/>
        </p:nvPicPr>
        <p:blipFill>
          <a:blip r:embed="rId4"/>
          <a:stretch>
            <a:fillRect/>
          </a:stretch>
        </p:blipFill>
        <p:spPr>
          <a:xfrm>
            <a:off x="1972014" y="3579900"/>
            <a:ext cx="864110" cy="228600"/>
          </a:xfrm>
          <a:prstGeom prst="rect">
            <a:avLst/>
          </a:prstGeom>
        </p:spPr>
      </p:pic>
      <p:pic>
        <p:nvPicPr>
          <p:cNvPr id="14" name="Picture 13">
            <a:extLst>
              <a:ext uri="{FF2B5EF4-FFF2-40B4-BE49-F238E27FC236}">
                <a16:creationId xmlns:a16="http://schemas.microsoft.com/office/drawing/2014/main" id="{36F694A2-B9CD-4CEA-9769-E0C95549AB04}"/>
              </a:ext>
            </a:extLst>
          </p:cNvPr>
          <p:cNvPicPr>
            <a:picLocks noChangeAspect="1"/>
          </p:cNvPicPr>
          <p:nvPr/>
        </p:nvPicPr>
        <p:blipFill>
          <a:blip r:embed="rId5"/>
          <a:stretch>
            <a:fillRect/>
          </a:stretch>
        </p:blipFill>
        <p:spPr>
          <a:xfrm>
            <a:off x="3447967" y="3581959"/>
            <a:ext cx="850394" cy="228600"/>
          </a:xfrm>
          <a:prstGeom prst="rect">
            <a:avLst/>
          </a:prstGeom>
        </p:spPr>
      </p:pic>
      <p:pic>
        <p:nvPicPr>
          <p:cNvPr id="15" name="Picture 14">
            <a:extLst>
              <a:ext uri="{FF2B5EF4-FFF2-40B4-BE49-F238E27FC236}">
                <a16:creationId xmlns:a16="http://schemas.microsoft.com/office/drawing/2014/main" id="{B559BA7B-22C3-4C7D-8A0E-3CE1277740B3}"/>
              </a:ext>
            </a:extLst>
          </p:cNvPr>
          <p:cNvPicPr>
            <a:picLocks noChangeAspect="1"/>
          </p:cNvPicPr>
          <p:nvPr/>
        </p:nvPicPr>
        <p:blipFill>
          <a:blip r:embed="rId6"/>
          <a:stretch>
            <a:fillRect/>
          </a:stretch>
        </p:blipFill>
        <p:spPr>
          <a:xfrm>
            <a:off x="4910204" y="3429001"/>
            <a:ext cx="1943104" cy="621793"/>
          </a:xfrm>
          <a:prstGeom prst="rect">
            <a:avLst/>
          </a:prstGeom>
        </p:spPr>
      </p:pic>
      <p:pic>
        <p:nvPicPr>
          <p:cNvPr id="16" name="Picture 15">
            <a:extLst>
              <a:ext uri="{FF2B5EF4-FFF2-40B4-BE49-F238E27FC236}">
                <a16:creationId xmlns:a16="http://schemas.microsoft.com/office/drawing/2014/main" id="{1E450963-CABC-4ED0-94BA-4A871EA3F810}"/>
              </a:ext>
            </a:extLst>
          </p:cNvPr>
          <p:cNvPicPr>
            <a:picLocks noChangeAspect="1"/>
          </p:cNvPicPr>
          <p:nvPr/>
        </p:nvPicPr>
        <p:blipFill>
          <a:blip r:embed="rId7"/>
          <a:stretch>
            <a:fillRect/>
          </a:stretch>
        </p:blipFill>
        <p:spPr>
          <a:xfrm>
            <a:off x="7465151" y="3429000"/>
            <a:ext cx="2857506" cy="621793"/>
          </a:xfrm>
          <a:prstGeom prst="rect">
            <a:avLst/>
          </a:prstGeom>
        </p:spPr>
      </p:pic>
      <p:pic>
        <p:nvPicPr>
          <p:cNvPr id="17" name="Picture 16">
            <a:extLst>
              <a:ext uri="{FF2B5EF4-FFF2-40B4-BE49-F238E27FC236}">
                <a16:creationId xmlns:a16="http://schemas.microsoft.com/office/drawing/2014/main" id="{BD70C621-3929-4E14-81CA-D61296DD3BDA}"/>
              </a:ext>
            </a:extLst>
          </p:cNvPr>
          <p:cNvPicPr>
            <a:picLocks noChangeAspect="1"/>
          </p:cNvPicPr>
          <p:nvPr/>
        </p:nvPicPr>
        <p:blipFill>
          <a:blip r:embed="rId8"/>
          <a:stretch>
            <a:fillRect/>
          </a:stretch>
        </p:blipFill>
        <p:spPr>
          <a:xfrm>
            <a:off x="1972014" y="4159305"/>
            <a:ext cx="5841504" cy="621793"/>
          </a:xfrm>
          <a:prstGeom prst="rect">
            <a:avLst/>
          </a:prstGeom>
        </p:spPr>
      </p:pic>
      <p:pic>
        <p:nvPicPr>
          <p:cNvPr id="20" name="Picture 19">
            <a:extLst>
              <a:ext uri="{FF2B5EF4-FFF2-40B4-BE49-F238E27FC236}">
                <a16:creationId xmlns:a16="http://schemas.microsoft.com/office/drawing/2014/main" id="{AE207F0A-9C9F-4D6E-AD69-B54286369A00}"/>
              </a:ext>
            </a:extLst>
          </p:cNvPr>
          <p:cNvPicPr>
            <a:picLocks noChangeAspect="1"/>
          </p:cNvPicPr>
          <p:nvPr/>
        </p:nvPicPr>
        <p:blipFill>
          <a:blip r:embed="rId9"/>
          <a:stretch>
            <a:fillRect/>
          </a:stretch>
        </p:blipFill>
        <p:spPr>
          <a:xfrm>
            <a:off x="3464443" y="5869731"/>
            <a:ext cx="483109" cy="266701"/>
          </a:xfrm>
          <a:prstGeom prst="rect">
            <a:avLst/>
          </a:prstGeom>
        </p:spPr>
      </p:pic>
      <p:pic>
        <p:nvPicPr>
          <p:cNvPr id="4" name="Picture 3">
            <a:extLst>
              <a:ext uri="{FF2B5EF4-FFF2-40B4-BE49-F238E27FC236}">
                <a16:creationId xmlns:a16="http://schemas.microsoft.com/office/drawing/2014/main" id="{BF22F539-DDAE-4791-94E9-1B6D01525541}"/>
              </a:ext>
            </a:extLst>
          </p:cNvPr>
          <p:cNvPicPr>
            <a:picLocks noChangeAspect="1"/>
          </p:cNvPicPr>
          <p:nvPr/>
        </p:nvPicPr>
        <p:blipFill>
          <a:blip r:embed="rId10"/>
          <a:stretch>
            <a:fillRect/>
          </a:stretch>
        </p:blipFill>
        <p:spPr>
          <a:xfrm>
            <a:off x="6079435" y="4925363"/>
            <a:ext cx="1321311" cy="266701"/>
          </a:xfrm>
          <a:prstGeom prst="rect">
            <a:avLst/>
          </a:prstGeom>
        </p:spPr>
      </p:pic>
    </p:spTree>
    <p:extLst>
      <p:ext uri="{BB962C8B-B14F-4D97-AF65-F5344CB8AC3E}">
        <p14:creationId xmlns:p14="http://schemas.microsoft.com/office/powerpoint/2010/main" val="4265045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26AC-8F48-4A28-A596-BDC87D97138E}"/>
              </a:ext>
            </a:extLst>
          </p:cNvPr>
          <p:cNvSpPr>
            <a:spLocks noGrp="1"/>
          </p:cNvSpPr>
          <p:nvPr>
            <p:ph type="title"/>
          </p:nvPr>
        </p:nvSpPr>
        <p:spPr/>
        <p:txBody>
          <a:bodyPr/>
          <a:lstStyle/>
          <a:p>
            <a:r>
              <a:rPr lang="en-US" dirty="0" err="1"/>
              <a:t>Tsire</a:t>
            </a:r>
            <a:r>
              <a:rPr lang="sk-SK" dirty="0"/>
              <a:t>ľ</a:t>
            </a:r>
            <a:r>
              <a:rPr lang="en-US" dirty="0"/>
              <a:t>son bound</a:t>
            </a:r>
          </a:p>
        </p:txBody>
      </p:sp>
      <p:sp>
        <p:nvSpPr>
          <p:cNvPr id="3" name="Content Placeholder 2">
            <a:extLst>
              <a:ext uri="{FF2B5EF4-FFF2-40B4-BE49-F238E27FC236}">
                <a16:creationId xmlns:a16="http://schemas.microsoft.com/office/drawing/2014/main" id="{67DA6EDF-EE75-4DA4-A378-C152097BA049}"/>
              </a:ext>
            </a:extLst>
          </p:cNvPr>
          <p:cNvSpPr>
            <a:spLocks noGrp="1"/>
          </p:cNvSpPr>
          <p:nvPr>
            <p:ph idx="1"/>
          </p:nvPr>
        </p:nvSpPr>
        <p:spPr>
          <a:xfrm>
            <a:off x="1143000" y="2057400"/>
            <a:ext cx="9872871" cy="4800600"/>
          </a:xfrm>
        </p:spPr>
        <p:txBody>
          <a:bodyPr/>
          <a:lstStyle/>
          <a:p>
            <a:r>
              <a:rPr lang="en-US" dirty="0"/>
              <a:t>In quantum case we had (in general):</a:t>
            </a:r>
          </a:p>
          <a:p>
            <a:r>
              <a:rPr lang="en-US" dirty="0"/>
              <a:t>Using Cauchy-Schwarz inequality:</a:t>
            </a:r>
            <a:br>
              <a:rPr lang="en-US" dirty="0"/>
            </a:br>
            <a:br>
              <a:rPr lang="en-US" dirty="0"/>
            </a:br>
            <a:br>
              <a:rPr lang="en-US" dirty="0"/>
            </a:br>
            <a:br>
              <a:rPr lang="en-US" dirty="0"/>
            </a:br>
            <a:br>
              <a:rPr lang="en-US" dirty="0"/>
            </a:br>
            <a:br>
              <a:rPr lang="en-US" dirty="0"/>
            </a:br>
            <a:br>
              <a:rPr lang="en-US" dirty="0"/>
            </a:br>
            <a:r>
              <a:rPr lang="en-US" dirty="0"/>
              <a:t>where</a:t>
            </a:r>
          </a:p>
          <a:p>
            <a:r>
              <a:rPr lang="en-US" dirty="0"/>
              <a:t>Since                     we have</a:t>
            </a:r>
          </a:p>
          <a:p>
            <a:endParaRPr lang="en-US" dirty="0"/>
          </a:p>
          <a:p>
            <a:r>
              <a:rPr lang="en-US" dirty="0"/>
              <a:t>This function is maximal for           giving </a:t>
            </a:r>
            <a:r>
              <a:rPr lang="en-US" dirty="0" err="1"/>
              <a:t>Tsire</a:t>
            </a:r>
            <a:r>
              <a:rPr lang="sk-SK" dirty="0"/>
              <a:t>ľ</a:t>
            </a:r>
            <a:r>
              <a:rPr lang="en-US" dirty="0"/>
              <a:t>son bound </a:t>
            </a:r>
          </a:p>
        </p:txBody>
      </p:sp>
      <p:pic>
        <p:nvPicPr>
          <p:cNvPr id="5" name="Picture 4">
            <a:extLst>
              <a:ext uri="{FF2B5EF4-FFF2-40B4-BE49-F238E27FC236}">
                <a16:creationId xmlns:a16="http://schemas.microsoft.com/office/drawing/2014/main" id="{1C42D0D6-B115-4355-A48E-EC69892FA6EC}"/>
              </a:ext>
            </a:extLst>
          </p:cNvPr>
          <p:cNvPicPr>
            <a:picLocks noChangeAspect="1"/>
          </p:cNvPicPr>
          <p:nvPr/>
        </p:nvPicPr>
        <p:blipFill>
          <a:blip r:embed="rId2"/>
          <a:stretch>
            <a:fillRect/>
          </a:stretch>
        </p:blipFill>
        <p:spPr>
          <a:xfrm>
            <a:off x="6079435" y="2181384"/>
            <a:ext cx="5283719" cy="228600"/>
          </a:xfrm>
          <a:prstGeom prst="rect">
            <a:avLst/>
          </a:prstGeom>
        </p:spPr>
      </p:pic>
      <p:pic>
        <p:nvPicPr>
          <p:cNvPr id="6" name="Picture 5">
            <a:extLst>
              <a:ext uri="{FF2B5EF4-FFF2-40B4-BE49-F238E27FC236}">
                <a16:creationId xmlns:a16="http://schemas.microsoft.com/office/drawing/2014/main" id="{D4949A4A-611C-494B-9590-4F75448231D4}"/>
              </a:ext>
            </a:extLst>
          </p:cNvPr>
          <p:cNvPicPr>
            <a:picLocks noChangeAspect="1"/>
          </p:cNvPicPr>
          <p:nvPr/>
        </p:nvPicPr>
        <p:blipFill>
          <a:blip r:embed="rId3"/>
          <a:stretch>
            <a:fillRect/>
          </a:stretch>
        </p:blipFill>
        <p:spPr>
          <a:xfrm>
            <a:off x="1806572" y="2980688"/>
            <a:ext cx="5321819" cy="228600"/>
          </a:xfrm>
          <a:prstGeom prst="rect">
            <a:avLst/>
          </a:prstGeom>
        </p:spPr>
      </p:pic>
      <p:pic>
        <p:nvPicPr>
          <p:cNvPr id="7" name="Picture 6">
            <a:extLst>
              <a:ext uri="{FF2B5EF4-FFF2-40B4-BE49-F238E27FC236}">
                <a16:creationId xmlns:a16="http://schemas.microsoft.com/office/drawing/2014/main" id="{BF0DFCBC-084D-4B70-8CDC-206F971C4A03}"/>
              </a:ext>
            </a:extLst>
          </p:cNvPr>
          <p:cNvPicPr>
            <a:picLocks noChangeAspect="1"/>
          </p:cNvPicPr>
          <p:nvPr/>
        </p:nvPicPr>
        <p:blipFill>
          <a:blip r:embed="rId4"/>
          <a:stretch>
            <a:fillRect/>
          </a:stretch>
        </p:blipFill>
        <p:spPr>
          <a:xfrm>
            <a:off x="2018696" y="3444376"/>
            <a:ext cx="4826518" cy="228600"/>
          </a:xfrm>
          <a:prstGeom prst="rect">
            <a:avLst/>
          </a:prstGeom>
        </p:spPr>
      </p:pic>
      <p:pic>
        <p:nvPicPr>
          <p:cNvPr id="8" name="Picture 7">
            <a:extLst>
              <a:ext uri="{FF2B5EF4-FFF2-40B4-BE49-F238E27FC236}">
                <a16:creationId xmlns:a16="http://schemas.microsoft.com/office/drawing/2014/main" id="{8BE1C179-42CC-4121-B112-35673EB9857B}"/>
              </a:ext>
            </a:extLst>
          </p:cNvPr>
          <p:cNvPicPr>
            <a:picLocks noChangeAspect="1"/>
          </p:cNvPicPr>
          <p:nvPr/>
        </p:nvPicPr>
        <p:blipFill>
          <a:blip r:embed="rId5"/>
          <a:stretch>
            <a:fillRect/>
          </a:stretch>
        </p:blipFill>
        <p:spPr>
          <a:xfrm>
            <a:off x="2018696" y="3906105"/>
            <a:ext cx="6324613" cy="228600"/>
          </a:xfrm>
          <a:prstGeom prst="rect">
            <a:avLst/>
          </a:prstGeom>
        </p:spPr>
      </p:pic>
      <p:pic>
        <p:nvPicPr>
          <p:cNvPr id="9" name="Picture 8">
            <a:extLst>
              <a:ext uri="{FF2B5EF4-FFF2-40B4-BE49-F238E27FC236}">
                <a16:creationId xmlns:a16="http://schemas.microsoft.com/office/drawing/2014/main" id="{E36BBAB3-0846-4C9C-B81D-D7C8B9C30A74}"/>
              </a:ext>
            </a:extLst>
          </p:cNvPr>
          <p:cNvPicPr>
            <a:picLocks noChangeAspect="1"/>
          </p:cNvPicPr>
          <p:nvPr/>
        </p:nvPicPr>
        <p:blipFill>
          <a:blip r:embed="rId6"/>
          <a:stretch>
            <a:fillRect/>
          </a:stretch>
        </p:blipFill>
        <p:spPr>
          <a:xfrm>
            <a:off x="2018696" y="4367834"/>
            <a:ext cx="3467107" cy="228600"/>
          </a:xfrm>
          <a:prstGeom prst="rect">
            <a:avLst/>
          </a:prstGeom>
        </p:spPr>
      </p:pic>
      <p:pic>
        <p:nvPicPr>
          <p:cNvPr id="10" name="Picture 9">
            <a:extLst>
              <a:ext uri="{FF2B5EF4-FFF2-40B4-BE49-F238E27FC236}">
                <a16:creationId xmlns:a16="http://schemas.microsoft.com/office/drawing/2014/main" id="{8E915783-CFF1-4FD1-B6DB-A6EB3A2D235B}"/>
              </a:ext>
            </a:extLst>
          </p:cNvPr>
          <p:cNvPicPr>
            <a:picLocks noChangeAspect="1"/>
          </p:cNvPicPr>
          <p:nvPr/>
        </p:nvPicPr>
        <p:blipFill>
          <a:blip r:embed="rId7"/>
          <a:stretch>
            <a:fillRect/>
          </a:stretch>
        </p:blipFill>
        <p:spPr>
          <a:xfrm>
            <a:off x="2355583" y="4735440"/>
            <a:ext cx="1993396" cy="240792"/>
          </a:xfrm>
          <a:prstGeom prst="rect">
            <a:avLst/>
          </a:prstGeom>
        </p:spPr>
      </p:pic>
      <p:pic>
        <p:nvPicPr>
          <p:cNvPr id="11" name="Picture 10">
            <a:extLst>
              <a:ext uri="{FF2B5EF4-FFF2-40B4-BE49-F238E27FC236}">
                <a16:creationId xmlns:a16="http://schemas.microsoft.com/office/drawing/2014/main" id="{CD1AE754-D502-40DF-BEDA-1BADBA00F5D9}"/>
              </a:ext>
            </a:extLst>
          </p:cNvPr>
          <p:cNvPicPr>
            <a:picLocks noChangeAspect="1"/>
          </p:cNvPicPr>
          <p:nvPr/>
        </p:nvPicPr>
        <p:blipFill>
          <a:blip r:embed="rId8"/>
          <a:stretch>
            <a:fillRect/>
          </a:stretch>
        </p:blipFill>
        <p:spPr>
          <a:xfrm>
            <a:off x="2268551" y="5222711"/>
            <a:ext cx="1143002" cy="240792"/>
          </a:xfrm>
          <a:prstGeom prst="rect">
            <a:avLst/>
          </a:prstGeom>
        </p:spPr>
      </p:pic>
      <p:pic>
        <p:nvPicPr>
          <p:cNvPr id="14" name="Picture 13">
            <a:extLst>
              <a:ext uri="{FF2B5EF4-FFF2-40B4-BE49-F238E27FC236}">
                <a16:creationId xmlns:a16="http://schemas.microsoft.com/office/drawing/2014/main" id="{E7BBE0AD-EF15-4AB6-8A69-DB39D57B0812}"/>
              </a:ext>
            </a:extLst>
          </p:cNvPr>
          <p:cNvPicPr>
            <a:picLocks noChangeAspect="1"/>
          </p:cNvPicPr>
          <p:nvPr/>
        </p:nvPicPr>
        <p:blipFill>
          <a:blip r:embed="rId9"/>
          <a:stretch>
            <a:fillRect/>
          </a:stretch>
        </p:blipFill>
        <p:spPr>
          <a:xfrm>
            <a:off x="1806572" y="5572346"/>
            <a:ext cx="6819914" cy="316993"/>
          </a:xfrm>
          <a:prstGeom prst="rect">
            <a:avLst/>
          </a:prstGeom>
        </p:spPr>
      </p:pic>
      <p:pic>
        <p:nvPicPr>
          <p:cNvPr id="15" name="Picture 14">
            <a:extLst>
              <a:ext uri="{FF2B5EF4-FFF2-40B4-BE49-F238E27FC236}">
                <a16:creationId xmlns:a16="http://schemas.microsoft.com/office/drawing/2014/main" id="{1B568B4F-61BD-4ACE-A2C8-21DE7D4F5BF6}"/>
              </a:ext>
            </a:extLst>
          </p:cNvPr>
          <p:cNvPicPr>
            <a:picLocks noChangeAspect="1"/>
          </p:cNvPicPr>
          <p:nvPr/>
        </p:nvPicPr>
        <p:blipFill>
          <a:blip r:embed="rId10"/>
          <a:stretch>
            <a:fillRect/>
          </a:stretch>
        </p:blipFill>
        <p:spPr>
          <a:xfrm>
            <a:off x="4943732" y="6184796"/>
            <a:ext cx="545593" cy="178308"/>
          </a:xfrm>
          <a:prstGeom prst="rect">
            <a:avLst/>
          </a:prstGeom>
        </p:spPr>
      </p:pic>
      <p:pic>
        <p:nvPicPr>
          <p:cNvPr id="16" name="Picture 15">
            <a:extLst>
              <a:ext uri="{FF2B5EF4-FFF2-40B4-BE49-F238E27FC236}">
                <a16:creationId xmlns:a16="http://schemas.microsoft.com/office/drawing/2014/main" id="{4227D7F9-0EC6-449D-B7BD-33B4AE40A826}"/>
              </a:ext>
            </a:extLst>
          </p:cNvPr>
          <p:cNvPicPr>
            <a:picLocks noChangeAspect="1"/>
          </p:cNvPicPr>
          <p:nvPr/>
        </p:nvPicPr>
        <p:blipFill>
          <a:blip r:embed="rId11"/>
          <a:stretch>
            <a:fillRect/>
          </a:stretch>
        </p:blipFill>
        <p:spPr>
          <a:xfrm>
            <a:off x="8416181" y="6106968"/>
            <a:ext cx="914402" cy="266701"/>
          </a:xfrm>
          <a:prstGeom prst="rect">
            <a:avLst/>
          </a:prstGeom>
        </p:spPr>
      </p:pic>
      <p:pic>
        <p:nvPicPr>
          <p:cNvPr id="17" name="Picture 16">
            <a:extLst>
              <a:ext uri="{FF2B5EF4-FFF2-40B4-BE49-F238E27FC236}">
                <a16:creationId xmlns:a16="http://schemas.microsoft.com/office/drawing/2014/main" id="{6BEA3EE3-CB07-4E1B-A102-3B199D6899F0}"/>
              </a:ext>
            </a:extLst>
          </p:cNvPr>
          <p:cNvPicPr>
            <a:picLocks noChangeAspect="1"/>
          </p:cNvPicPr>
          <p:nvPr/>
        </p:nvPicPr>
        <p:blipFill>
          <a:blip r:embed="rId12"/>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5965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CF41-24C3-493C-82F6-FF6527BA499B}"/>
              </a:ext>
            </a:extLst>
          </p:cNvPr>
          <p:cNvSpPr>
            <a:spLocks noGrp="1"/>
          </p:cNvSpPr>
          <p:nvPr>
            <p:ph type="title"/>
          </p:nvPr>
        </p:nvSpPr>
        <p:spPr/>
        <p:txBody>
          <a:bodyPr/>
          <a:lstStyle/>
          <a:p>
            <a:r>
              <a:rPr lang="en-US" dirty="0"/>
              <a:t>No-signaling</a:t>
            </a:r>
          </a:p>
        </p:txBody>
      </p:sp>
      <p:sp>
        <p:nvSpPr>
          <p:cNvPr id="3" name="Content Placeholder 2">
            <a:extLst>
              <a:ext uri="{FF2B5EF4-FFF2-40B4-BE49-F238E27FC236}">
                <a16:creationId xmlns:a16="http://schemas.microsoft.com/office/drawing/2014/main" id="{D0B5CB1F-087B-476D-A9BA-21EE19AFB061}"/>
              </a:ext>
            </a:extLst>
          </p:cNvPr>
          <p:cNvSpPr>
            <a:spLocks noGrp="1"/>
          </p:cNvSpPr>
          <p:nvPr>
            <p:ph idx="1"/>
          </p:nvPr>
        </p:nvSpPr>
        <p:spPr/>
        <p:txBody>
          <a:bodyPr/>
          <a:lstStyle/>
          <a:p>
            <a:r>
              <a:rPr lang="en-US" dirty="0"/>
              <a:t>Conditions:</a:t>
            </a:r>
          </a:p>
          <a:p>
            <a:endParaRPr lang="en-US" dirty="0"/>
          </a:p>
          <a:p>
            <a:endParaRPr lang="en-US" dirty="0"/>
          </a:p>
          <a:p>
            <a:r>
              <a:rPr lang="en-US" dirty="0"/>
              <a:t>In no-signaling theories the violation of 4 is maximal (PR-box):</a:t>
            </a:r>
          </a:p>
          <a:p>
            <a:endParaRPr lang="en-US" dirty="0"/>
          </a:p>
          <a:p>
            <a:endParaRPr lang="en-US" dirty="0"/>
          </a:p>
          <a:p>
            <a:r>
              <a:rPr lang="en-US" dirty="0"/>
              <a:t>Then                                                                                        and</a:t>
            </a:r>
          </a:p>
        </p:txBody>
      </p:sp>
      <p:pic>
        <p:nvPicPr>
          <p:cNvPr id="4" name="Picture 3">
            <a:extLst>
              <a:ext uri="{FF2B5EF4-FFF2-40B4-BE49-F238E27FC236}">
                <a16:creationId xmlns:a16="http://schemas.microsoft.com/office/drawing/2014/main" id="{AF3CF494-1E36-4764-B567-B9AAB8A7ADFE}"/>
              </a:ext>
            </a:extLst>
          </p:cNvPr>
          <p:cNvPicPr>
            <a:picLocks noChangeAspect="1"/>
          </p:cNvPicPr>
          <p:nvPr/>
        </p:nvPicPr>
        <p:blipFill>
          <a:blip r:embed="rId2"/>
          <a:stretch>
            <a:fillRect/>
          </a:stretch>
        </p:blipFill>
        <p:spPr>
          <a:xfrm>
            <a:off x="3053943" y="2090550"/>
            <a:ext cx="3531115" cy="521209"/>
          </a:xfrm>
          <a:prstGeom prst="rect">
            <a:avLst/>
          </a:prstGeom>
        </p:spPr>
      </p:pic>
      <p:pic>
        <p:nvPicPr>
          <p:cNvPr id="5" name="Picture 4">
            <a:extLst>
              <a:ext uri="{FF2B5EF4-FFF2-40B4-BE49-F238E27FC236}">
                <a16:creationId xmlns:a16="http://schemas.microsoft.com/office/drawing/2014/main" id="{E25EA6EB-9DB5-4ADD-B575-68D49078697D}"/>
              </a:ext>
            </a:extLst>
          </p:cNvPr>
          <p:cNvPicPr>
            <a:picLocks noChangeAspect="1"/>
          </p:cNvPicPr>
          <p:nvPr/>
        </p:nvPicPr>
        <p:blipFill>
          <a:blip r:embed="rId3"/>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CC6AE16-5BE9-45D1-A190-E9EC74BFEEEF}"/>
              </a:ext>
            </a:extLst>
          </p:cNvPr>
          <p:cNvPicPr>
            <a:picLocks noChangeAspect="1"/>
          </p:cNvPicPr>
          <p:nvPr/>
        </p:nvPicPr>
        <p:blipFill>
          <a:blip r:embed="rId4"/>
          <a:stretch>
            <a:fillRect/>
          </a:stretch>
        </p:blipFill>
        <p:spPr>
          <a:xfrm>
            <a:off x="3053943" y="2769905"/>
            <a:ext cx="3493015" cy="483109"/>
          </a:xfrm>
          <a:prstGeom prst="rect">
            <a:avLst/>
          </a:prstGeom>
        </p:spPr>
      </p:pic>
      <p:pic>
        <p:nvPicPr>
          <p:cNvPr id="13" name="Picture 12">
            <a:extLst>
              <a:ext uri="{FF2B5EF4-FFF2-40B4-BE49-F238E27FC236}">
                <a16:creationId xmlns:a16="http://schemas.microsoft.com/office/drawing/2014/main" id="{DE424B50-F713-4FFC-909F-B3D5BD0ECD83}"/>
              </a:ext>
            </a:extLst>
          </p:cNvPr>
          <p:cNvPicPr>
            <a:picLocks noChangeAspect="1"/>
          </p:cNvPicPr>
          <p:nvPr/>
        </p:nvPicPr>
        <p:blipFill>
          <a:blip r:embed="rId5"/>
          <a:stretch>
            <a:fillRect/>
          </a:stretch>
        </p:blipFill>
        <p:spPr>
          <a:xfrm>
            <a:off x="10053338" y="5748229"/>
            <a:ext cx="685627" cy="685627"/>
          </a:xfrm>
          <a:prstGeom prst="rect">
            <a:avLst/>
          </a:prstGeom>
        </p:spPr>
      </p:pic>
      <p:pic>
        <p:nvPicPr>
          <p:cNvPr id="14" name="Picture 13">
            <a:extLst>
              <a:ext uri="{FF2B5EF4-FFF2-40B4-BE49-F238E27FC236}">
                <a16:creationId xmlns:a16="http://schemas.microsoft.com/office/drawing/2014/main" id="{9A7C280E-0AAF-4414-902E-4AC738C82B6F}"/>
              </a:ext>
            </a:extLst>
          </p:cNvPr>
          <p:cNvPicPr>
            <a:picLocks noChangeAspect="1"/>
          </p:cNvPicPr>
          <p:nvPr/>
        </p:nvPicPr>
        <p:blipFill>
          <a:blip r:embed="rId5"/>
          <a:stretch>
            <a:fillRect/>
          </a:stretch>
        </p:blipFill>
        <p:spPr>
          <a:xfrm>
            <a:off x="1712527" y="5748230"/>
            <a:ext cx="685627" cy="685627"/>
          </a:xfrm>
          <a:prstGeom prst="rect">
            <a:avLst/>
          </a:prstGeom>
        </p:spPr>
      </p:pic>
      <p:sp>
        <p:nvSpPr>
          <p:cNvPr id="15" name="Rectangle 14">
            <a:extLst>
              <a:ext uri="{FF2B5EF4-FFF2-40B4-BE49-F238E27FC236}">
                <a16:creationId xmlns:a16="http://schemas.microsoft.com/office/drawing/2014/main" id="{1E2046AE-560F-4049-B95E-4CB8525B37D9}"/>
              </a:ext>
            </a:extLst>
          </p:cNvPr>
          <p:cNvSpPr/>
          <p:nvPr/>
        </p:nvSpPr>
        <p:spPr>
          <a:xfrm>
            <a:off x="2398154" y="5906376"/>
            <a:ext cx="1311578" cy="369332"/>
          </a:xfrm>
          <a:prstGeom prst="rect">
            <a:avLst/>
          </a:prstGeom>
        </p:spPr>
        <p:txBody>
          <a:bodyPr wrap="none">
            <a:spAutoFit/>
          </a:bodyPr>
          <a:lstStyle/>
          <a:p>
            <a:r>
              <a:rPr lang="en-US" dirty="0"/>
              <a:t>Alice: Earth</a:t>
            </a:r>
          </a:p>
        </p:txBody>
      </p:sp>
      <p:sp>
        <p:nvSpPr>
          <p:cNvPr id="16" name="Rectangle 15">
            <a:extLst>
              <a:ext uri="{FF2B5EF4-FFF2-40B4-BE49-F238E27FC236}">
                <a16:creationId xmlns:a16="http://schemas.microsoft.com/office/drawing/2014/main" id="{B1FCF7E9-D756-4005-A6D6-D53E974D4568}"/>
              </a:ext>
            </a:extLst>
          </p:cNvPr>
          <p:cNvSpPr/>
          <p:nvPr/>
        </p:nvSpPr>
        <p:spPr>
          <a:xfrm>
            <a:off x="7594296" y="5906376"/>
            <a:ext cx="2529282" cy="369332"/>
          </a:xfrm>
          <a:prstGeom prst="rect">
            <a:avLst/>
          </a:prstGeom>
        </p:spPr>
        <p:txBody>
          <a:bodyPr wrap="none">
            <a:spAutoFit/>
          </a:bodyPr>
          <a:lstStyle/>
          <a:p>
            <a:r>
              <a:rPr lang="en-US" dirty="0"/>
              <a:t>Bob: Andromeda galaxy</a:t>
            </a:r>
          </a:p>
        </p:txBody>
      </p:sp>
      <p:pic>
        <p:nvPicPr>
          <p:cNvPr id="18" name="Picture 17">
            <a:extLst>
              <a:ext uri="{FF2B5EF4-FFF2-40B4-BE49-F238E27FC236}">
                <a16:creationId xmlns:a16="http://schemas.microsoft.com/office/drawing/2014/main" id="{168D1E0F-2EAD-47C9-A099-AA0660F31B77}"/>
              </a:ext>
            </a:extLst>
          </p:cNvPr>
          <p:cNvPicPr>
            <a:picLocks noChangeAspect="1"/>
          </p:cNvPicPr>
          <p:nvPr/>
        </p:nvPicPr>
        <p:blipFill>
          <a:blip r:embed="rId6"/>
          <a:stretch>
            <a:fillRect/>
          </a:stretch>
        </p:blipFill>
        <p:spPr>
          <a:xfrm>
            <a:off x="2227949" y="5031977"/>
            <a:ext cx="5588519" cy="228600"/>
          </a:xfrm>
          <a:prstGeom prst="rect">
            <a:avLst/>
          </a:prstGeom>
        </p:spPr>
      </p:pic>
      <p:pic>
        <p:nvPicPr>
          <p:cNvPr id="19" name="Picture 18">
            <a:extLst>
              <a:ext uri="{FF2B5EF4-FFF2-40B4-BE49-F238E27FC236}">
                <a16:creationId xmlns:a16="http://schemas.microsoft.com/office/drawing/2014/main" id="{F2C58A79-310D-490E-818F-DA6281AD30E5}"/>
              </a:ext>
            </a:extLst>
          </p:cNvPr>
          <p:cNvPicPr>
            <a:picLocks noChangeAspect="1"/>
          </p:cNvPicPr>
          <p:nvPr/>
        </p:nvPicPr>
        <p:blipFill>
          <a:blip r:embed="rId7"/>
          <a:stretch>
            <a:fillRect/>
          </a:stretch>
        </p:blipFill>
        <p:spPr>
          <a:xfrm>
            <a:off x="8579282" y="5031977"/>
            <a:ext cx="559309" cy="190500"/>
          </a:xfrm>
          <a:prstGeom prst="rect">
            <a:avLst/>
          </a:prstGeom>
        </p:spPr>
      </p:pic>
      <p:pic>
        <p:nvPicPr>
          <p:cNvPr id="7" name="Picture 6">
            <a:extLst>
              <a:ext uri="{FF2B5EF4-FFF2-40B4-BE49-F238E27FC236}">
                <a16:creationId xmlns:a16="http://schemas.microsoft.com/office/drawing/2014/main" id="{2AB38870-A95B-44F2-B2F9-0517083F7988}"/>
              </a:ext>
            </a:extLst>
          </p:cNvPr>
          <p:cNvPicPr>
            <a:picLocks noChangeAspect="1"/>
          </p:cNvPicPr>
          <p:nvPr/>
        </p:nvPicPr>
        <p:blipFill>
          <a:blip r:embed="rId8"/>
          <a:stretch>
            <a:fillRect/>
          </a:stretch>
        </p:blipFill>
        <p:spPr>
          <a:xfrm>
            <a:off x="3053943" y="4044523"/>
            <a:ext cx="5562611" cy="774194"/>
          </a:xfrm>
          <a:prstGeom prst="rect">
            <a:avLst/>
          </a:prstGeom>
        </p:spPr>
      </p:pic>
    </p:spTree>
    <p:extLst>
      <p:ext uri="{BB962C8B-B14F-4D97-AF65-F5344CB8AC3E}">
        <p14:creationId xmlns:p14="http://schemas.microsoft.com/office/powerpoint/2010/main" val="1970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CF41-24C3-493C-82F6-FF6527BA499B}"/>
              </a:ext>
            </a:extLst>
          </p:cNvPr>
          <p:cNvSpPr>
            <a:spLocks noGrp="1"/>
          </p:cNvSpPr>
          <p:nvPr>
            <p:ph type="title"/>
          </p:nvPr>
        </p:nvSpPr>
        <p:spPr/>
        <p:txBody>
          <a:bodyPr/>
          <a:lstStyle/>
          <a:p>
            <a:r>
              <a:rPr lang="en-US" dirty="0"/>
              <a:t>No-signaling</a:t>
            </a:r>
          </a:p>
        </p:txBody>
      </p:sp>
      <p:sp>
        <p:nvSpPr>
          <p:cNvPr id="3" name="Content Placeholder 2">
            <a:extLst>
              <a:ext uri="{FF2B5EF4-FFF2-40B4-BE49-F238E27FC236}">
                <a16:creationId xmlns:a16="http://schemas.microsoft.com/office/drawing/2014/main" id="{D0B5CB1F-087B-476D-A9BA-21EE19AFB061}"/>
              </a:ext>
            </a:extLst>
          </p:cNvPr>
          <p:cNvSpPr>
            <a:spLocks noGrp="1"/>
          </p:cNvSpPr>
          <p:nvPr>
            <p:ph idx="1"/>
          </p:nvPr>
        </p:nvSpPr>
        <p:spPr/>
        <p:txBody>
          <a:bodyPr/>
          <a:lstStyle/>
          <a:p>
            <a:r>
              <a:rPr lang="en-US" dirty="0"/>
              <a:t>Quantum mechanics is no-signaling:</a:t>
            </a:r>
          </a:p>
          <a:p>
            <a:r>
              <a:rPr lang="en-US" dirty="0"/>
              <a:t>Let                                 and                               , then</a:t>
            </a:r>
            <a:br>
              <a:rPr lang="en-US" dirty="0"/>
            </a:br>
            <a:br>
              <a:rPr lang="en-US" dirty="0"/>
            </a:br>
            <a:br>
              <a:rPr lang="en-US" dirty="0"/>
            </a:br>
            <a:r>
              <a:rPr lang="en-US" dirty="0"/>
              <a:t>and</a:t>
            </a:r>
          </a:p>
          <a:p>
            <a:endParaRPr lang="en-US" dirty="0"/>
          </a:p>
          <a:p>
            <a:r>
              <a:rPr lang="en-US" dirty="0"/>
              <a:t>Quantum theory thus does not possess the strongest possible correlations</a:t>
            </a:r>
          </a:p>
        </p:txBody>
      </p:sp>
      <p:pic>
        <p:nvPicPr>
          <p:cNvPr id="4" name="Picture 3">
            <a:extLst>
              <a:ext uri="{FF2B5EF4-FFF2-40B4-BE49-F238E27FC236}">
                <a16:creationId xmlns:a16="http://schemas.microsoft.com/office/drawing/2014/main" id="{AF3CF494-1E36-4764-B567-B9AAB8A7ADFE}"/>
              </a:ext>
            </a:extLst>
          </p:cNvPr>
          <p:cNvPicPr>
            <a:picLocks noChangeAspect="1"/>
          </p:cNvPicPr>
          <p:nvPr/>
        </p:nvPicPr>
        <p:blipFill>
          <a:blip r:embed="rId2"/>
          <a:stretch>
            <a:fillRect/>
          </a:stretch>
        </p:blipFill>
        <p:spPr>
          <a:xfrm>
            <a:off x="6096000" y="2089237"/>
            <a:ext cx="3531115" cy="521209"/>
          </a:xfrm>
          <a:prstGeom prst="rect">
            <a:avLst/>
          </a:prstGeom>
        </p:spPr>
      </p:pic>
      <p:pic>
        <p:nvPicPr>
          <p:cNvPr id="5" name="Picture 4">
            <a:extLst>
              <a:ext uri="{FF2B5EF4-FFF2-40B4-BE49-F238E27FC236}">
                <a16:creationId xmlns:a16="http://schemas.microsoft.com/office/drawing/2014/main" id="{E25EA6EB-9DB5-4ADD-B575-68D49078697D}"/>
              </a:ext>
            </a:extLst>
          </p:cNvPr>
          <p:cNvPicPr>
            <a:picLocks noChangeAspect="1"/>
          </p:cNvPicPr>
          <p:nvPr/>
        </p:nvPicPr>
        <p:blipFill>
          <a:blip r:embed="rId3"/>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A3488BC-8080-41FB-81EB-CBE1093F17D7}"/>
              </a:ext>
            </a:extLst>
          </p:cNvPr>
          <p:cNvPicPr>
            <a:picLocks noChangeAspect="1"/>
          </p:cNvPicPr>
          <p:nvPr/>
        </p:nvPicPr>
        <p:blipFill>
          <a:blip r:embed="rId4"/>
          <a:stretch>
            <a:fillRect/>
          </a:stretch>
        </p:blipFill>
        <p:spPr>
          <a:xfrm>
            <a:off x="4572513" y="2577494"/>
            <a:ext cx="1943104" cy="521209"/>
          </a:xfrm>
          <a:prstGeom prst="rect">
            <a:avLst/>
          </a:prstGeom>
        </p:spPr>
      </p:pic>
      <p:pic>
        <p:nvPicPr>
          <p:cNvPr id="7" name="Picture 6">
            <a:extLst>
              <a:ext uri="{FF2B5EF4-FFF2-40B4-BE49-F238E27FC236}">
                <a16:creationId xmlns:a16="http://schemas.microsoft.com/office/drawing/2014/main" id="{6D0C69EC-FC2A-41E3-AFE7-E3198E9A4F19}"/>
              </a:ext>
            </a:extLst>
          </p:cNvPr>
          <p:cNvPicPr>
            <a:picLocks noChangeAspect="1"/>
          </p:cNvPicPr>
          <p:nvPr/>
        </p:nvPicPr>
        <p:blipFill>
          <a:blip r:embed="rId5"/>
          <a:stretch>
            <a:fillRect/>
          </a:stretch>
        </p:blipFill>
        <p:spPr>
          <a:xfrm>
            <a:off x="1971931" y="2569256"/>
            <a:ext cx="1905004" cy="483109"/>
          </a:xfrm>
          <a:prstGeom prst="rect">
            <a:avLst/>
          </a:prstGeom>
        </p:spPr>
      </p:pic>
      <p:pic>
        <p:nvPicPr>
          <p:cNvPr id="8" name="Picture 7">
            <a:extLst>
              <a:ext uri="{FF2B5EF4-FFF2-40B4-BE49-F238E27FC236}">
                <a16:creationId xmlns:a16="http://schemas.microsoft.com/office/drawing/2014/main" id="{D71E3568-6985-41CA-B355-3A432F283FA1}"/>
              </a:ext>
            </a:extLst>
          </p:cNvPr>
          <p:cNvPicPr>
            <a:picLocks noChangeAspect="1"/>
          </p:cNvPicPr>
          <p:nvPr/>
        </p:nvPicPr>
        <p:blipFill>
          <a:blip r:embed="rId6"/>
          <a:stretch>
            <a:fillRect/>
          </a:stretch>
        </p:blipFill>
        <p:spPr>
          <a:xfrm>
            <a:off x="1721103" y="3199386"/>
            <a:ext cx="5308103" cy="292609"/>
          </a:xfrm>
          <a:prstGeom prst="rect">
            <a:avLst/>
          </a:prstGeom>
        </p:spPr>
      </p:pic>
      <p:pic>
        <p:nvPicPr>
          <p:cNvPr id="9" name="Picture 8">
            <a:extLst>
              <a:ext uri="{FF2B5EF4-FFF2-40B4-BE49-F238E27FC236}">
                <a16:creationId xmlns:a16="http://schemas.microsoft.com/office/drawing/2014/main" id="{5760A21D-7A53-4989-A6EE-37DB90812D28}"/>
              </a:ext>
            </a:extLst>
          </p:cNvPr>
          <p:cNvPicPr>
            <a:picLocks noChangeAspect="1"/>
          </p:cNvPicPr>
          <p:nvPr/>
        </p:nvPicPr>
        <p:blipFill>
          <a:blip r:embed="rId7"/>
          <a:stretch>
            <a:fillRect/>
          </a:stretch>
        </p:blipFill>
        <p:spPr>
          <a:xfrm>
            <a:off x="1721103" y="3917584"/>
            <a:ext cx="9589028" cy="521209"/>
          </a:xfrm>
          <a:prstGeom prst="rect">
            <a:avLst/>
          </a:prstGeom>
        </p:spPr>
      </p:pic>
      <p:pic>
        <p:nvPicPr>
          <p:cNvPr id="13" name="Picture 12">
            <a:extLst>
              <a:ext uri="{FF2B5EF4-FFF2-40B4-BE49-F238E27FC236}">
                <a16:creationId xmlns:a16="http://schemas.microsoft.com/office/drawing/2014/main" id="{DE424B50-F713-4FFC-909F-B3D5BD0ECD83}"/>
              </a:ext>
            </a:extLst>
          </p:cNvPr>
          <p:cNvPicPr>
            <a:picLocks noChangeAspect="1"/>
          </p:cNvPicPr>
          <p:nvPr/>
        </p:nvPicPr>
        <p:blipFill>
          <a:blip r:embed="rId8"/>
          <a:stretch>
            <a:fillRect/>
          </a:stretch>
        </p:blipFill>
        <p:spPr>
          <a:xfrm>
            <a:off x="10053338" y="5748229"/>
            <a:ext cx="685627" cy="685627"/>
          </a:xfrm>
          <a:prstGeom prst="rect">
            <a:avLst/>
          </a:prstGeom>
        </p:spPr>
      </p:pic>
      <p:pic>
        <p:nvPicPr>
          <p:cNvPr id="14" name="Picture 13">
            <a:extLst>
              <a:ext uri="{FF2B5EF4-FFF2-40B4-BE49-F238E27FC236}">
                <a16:creationId xmlns:a16="http://schemas.microsoft.com/office/drawing/2014/main" id="{9A7C280E-0AAF-4414-902E-4AC738C82B6F}"/>
              </a:ext>
            </a:extLst>
          </p:cNvPr>
          <p:cNvPicPr>
            <a:picLocks noChangeAspect="1"/>
          </p:cNvPicPr>
          <p:nvPr/>
        </p:nvPicPr>
        <p:blipFill>
          <a:blip r:embed="rId8"/>
          <a:stretch>
            <a:fillRect/>
          </a:stretch>
        </p:blipFill>
        <p:spPr>
          <a:xfrm>
            <a:off x="1712527" y="5748230"/>
            <a:ext cx="685627" cy="685627"/>
          </a:xfrm>
          <a:prstGeom prst="rect">
            <a:avLst/>
          </a:prstGeom>
        </p:spPr>
      </p:pic>
      <p:sp>
        <p:nvSpPr>
          <p:cNvPr id="15" name="Rectangle 14">
            <a:extLst>
              <a:ext uri="{FF2B5EF4-FFF2-40B4-BE49-F238E27FC236}">
                <a16:creationId xmlns:a16="http://schemas.microsoft.com/office/drawing/2014/main" id="{1E2046AE-560F-4049-B95E-4CB8525B37D9}"/>
              </a:ext>
            </a:extLst>
          </p:cNvPr>
          <p:cNvSpPr/>
          <p:nvPr/>
        </p:nvSpPr>
        <p:spPr>
          <a:xfrm>
            <a:off x="2398154" y="5906376"/>
            <a:ext cx="1311578" cy="369332"/>
          </a:xfrm>
          <a:prstGeom prst="rect">
            <a:avLst/>
          </a:prstGeom>
        </p:spPr>
        <p:txBody>
          <a:bodyPr wrap="none">
            <a:spAutoFit/>
          </a:bodyPr>
          <a:lstStyle/>
          <a:p>
            <a:r>
              <a:rPr lang="en-US" dirty="0"/>
              <a:t>Alice: Earth</a:t>
            </a:r>
          </a:p>
        </p:txBody>
      </p:sp>
      <p:sp>
        <p:nvSpPr>
          <p:cNvPr id="16" name="Rectangle 15">
            <a:extLst>
              <a:ext uri="{FF2B5EF4-FFF2-40B4-BE49-F238E27FC236}">
                <a16:creationId xmlns:a16="http://schemas.microsoft.com/office/drawing/2014/main" id="{B1FCF7E9-D756-4005-A6D6-D53E974D4568}"/>
              </a:ext>
            </a:extLst>
          </p:cNvPr>
          <p:cNvSpPr/>
          <p:nvPr/>
        </p:nvSpPr>
        <p:spPr>
          <a:xfrm>
            <a:off x="7594296" y="5906376"/>
            <a:ext cx="2529282" cy="369332"/>
          </a:xfrm>
          <a:prstGeom prst="rect">
            <a:avLst/>
          </a:prstGeom>
        </p:spPr>
        <p:txBody>
          <a:bodyPr wrap="none">
            <a:spAutoFit/>
          </a:bodyPr>
          <a:lstStyle/>
          <a:p>
            <a:r>
              <a:rPr lang="en-US" dirty="0"/>
              <a:t>Bob: Andromeda galaxy</a:t>
            </a:r>
          </a:p>
        </p:txBody>
      </p:sp>
    </p:spTree>
    <p:extLst>
      <p:ext uri="{BB962C8B-B14F-4D97-AF65-F5344CB8AC3E}">
        <p14:creationId xmlns:p14="http://schemas.microsoft.com/office/powerpoint/2010/main" val="218880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Recapitulation</a:t>
            </a:r>
          </a:p>
        </p:txBody>
      </p:sp>
      <p:sp>
        <p:nvSpPr>
          <p:cNvPr id="3" name="Content Placeholder 2"/>
          <p:cNvSpPr>
            <a:spLocks noGrp="1"/>
          </p:cNvSpPr>
          <p:nvPr>
            <p:ph idx="1"/>
          </p:nvPr>
        </p:nvSpPr>
        <p:spPr>
          <a:xfrm>
            <a:off x="1143000" y="2057400"/>
            <a:ext cx="10685477" cy="4335162"/>
          </a:xfrm>
        </p:spPr>
        <p:txBody>
          <a:bodyPr>
            <a:normAutofit/>
          </a:bodyPr>
          <a:lstStyle/>
          <a:p>
            <a:r>
              <a:rPr lang="en-US" dirty="0"/>
              <a:t>A state in the basis of measurement      can be written</a:t>
            </a:r>
          </a:p>
          <a:p>
            <a:endParaRPr lang="en-US" dirty="0"/>
          </a:p>
          <a:p>
            <a:r>
              <a:rPr lang="en-US" dirty="0"/>
              <a:t>Measurement gives outcome </a:t>
            </a:r>
            <a:r>
              <a:rPr lang="en-US" i="1" dirty="0"/>
              <a:t>j</a:t>
            </a:r>
            <a:r>
              <a:rPr lang="en-US" dirty="0"/>
              <a:t> with probability</a:t>
            </a:r>
          </a:p>
          <a:p>
            <a:r>
              <a:rPr lang="en-US" dirty="0"/>
              <a:t>The state after measurement becomes</a:t>
            </a:r>
          </a:p>
          <a:p>
            <a:r>
              <a:rPr lang="en-US" dirty="0"/>
              <a:t>For example measuring the state        in base                :</a:t>
            </a:r>
          </a:p>
          <a:p>
            <a:r>
              <a:rPr lang="en-US" dirty="0"/>
              <a:t>Measurement outcomes:</a:t>
            </a:r>
          </a:p>
          <a:p>
            <a:endParaRPr lang="en-US" dirty="0"/>
          </a:p>
          <a:p>
            <a:r>
              <a:rPr lang="en-US" dirty="0"/>
              <a:t>Global phases are not measurable</a:t>
            </a:r>
          </a:p>
          <a:p>
            <a:endParaRPr lang="en-US" dirty="0"/>
          </a:p>
        </p:txBody>
      </p:sp>
      <p:pic>
        <p:nvPicPr>
          <p:cNvPr id="5" name="Picture 4">
            <a:extLst>
              <a:ext uri="{FF2B5EF4-FFF2-40B4-BE49-F238E27FC236}">
                <a16:creationId xmlns:a16="http://schemas.microsoft.com/office/drawing/2014/main" id="{0A9DAFDF-DF39-485B-828B-7317C05F0E71}"/>
              </a:ext>
            </a:extLst>
          </p:cNvPr>
          <p:cNvPicPr>
            <a:picLocks noChangeAspect="1"/>
          </p:cNvPicPr>
          <p:nvPr/>
        </p:nvPicPr>
        <p:blipFill>
          <a:blip r:embed="rId2"/>
          <a:stretch>
            <a:fillRect/>
          </a:stretch>
        </p:blipFill>
        <p:spPr>
          <a:xfrm>
            <a:off x="5834872" y="2160175"/>
            <a:ext cx="178308" cy="178308"/>
          </a:xfrm>
          <a:prstGeom prst="rect">
            <a:avLst/>
          </a:prstGeom>
        </p:spPr>
      </p:pic>
      <p:pic>
        <p:nvPicPr>
          <p:cNvPr id="10" name="Picture 9">
            <a:extLst>
              <a:ext uri="{FF2B5EF4-FFF2-40B4-BE49-F238E27FC236}">
                <a16:creationId xmlns:a16="http://schemas.microsoft.com/office/drawing/2014/main" id="{5C9422F0-6F08-4173-AFF7-265058431402}"/>
              </a:ext>
            </a:extLst>
          </p:cNvPr>
          <p:cNvPicPr>
            <a:picLocks noChangeAspect="1"/>
          </p:cNvPicPr>
          <p:nvPr/>
        </p:nvPicPr>
        <p:blipFill>
          <a:blip r:embed="rId3"/>
          <a:stretch>
            <a:fillRect/>
          </a:stretch>
        </p:blipFill>
        <p:spPr>
          <a:xfrm>
            <a:off x="2143817" y="2479569"/>
            <a:ext cx="1459995" cy="559309"/>
          </a:xfrm>
          <a:prstGeom prst="rect">
            <a:avLst/>
          </a:prstGeom>
        </p:spPr>
      </p:pic>
      <p:pic>
        <p:nvPicPr>
          <p:cNvPr id="11" name="Picture 10">
            <a:extLst>
              <a:ext uri="{FF2B5EF4-FFF2-40B4-BE49-F238E27FC236}">
                <a16:creationId xmlns:a16="http://schemas.microsoft.com/office/drawing/2014/main" id="{358E24EF-DE76-4E82-86CD-3B91762796FB}"/>
              </a:ext>
            </a:extLst>
          </p:cNvPr>
          <p:cNvPicPr>
            <a:picLocks noChangeAspect="1"/>
          </p:cNvPicPr>
          <p:nvPr/>
        </p:nvPicPr>
        <p:blipFill>
          <a:blip r:embed="rId4"/>
          <a:stretch>
            <a:fillRect/>
          </a:stretch>
        </p:blipFill>
        <p:spPr>
          <a:xfrm>
            <a:off x="7105125" y="3038878"/>
            <a:ext cx="1231395" cy="342901"/>
          </a:xfrm>
          <a:prstGeom prst="rect">
            <a:avLst/>
          </a:prstGeom>
        </p:spPr>
      </p:pic>
      <p:pic>
        <p:nvPicPr>
          <p:cNvPr id="12" name="Picture 11">
            <a:extLst>
              <a:ext uri="{FF2B5EF4-FFF2-40B4-BE49-F238E27FC236}">
                <a16:creationId xmlns:a16="http://schemas.microsoft.com/office/drawing/2014/main" id="{BF84066F-8AA4-426F-B22A-AA0E6F9D70D1}"/>
              </a:ext>
            </a:extLst>
          </p:cNvPr>
          <p:cNvPicPr>
            <a:picLocks noChangeAspect="1"/>
          </p:cNvPicPr>
          <p:nvPr/>
        </p:nvPicPr>
        <p:blipFill>
          <a:blip r:embed="rId5"/>
          <a:stretch>
            <a:fillRect/>
          </a:stretch>
        </p:blipFill>
        <p:spPr>
          <a:xfrm>
            <a:off x="6115111" y="3574453"/>
            <a:ext cx="266701" cy="254509"/>
          </a:xfrm>
          <a:prstGeom prst="rect">
            <a:avLst/>
          </a:prstGeom>
        </p:spPr>
      </p:pic>
      <p:pic>
        <p:nvPicPr>
          <p:cNvPr id="4" name="Picture 3">
            <a:extLst>
              <a:ext uri="{FF2B5EF4-FFF2-40B4-BE49-F238E27FC236}">
                <a16:creationId xmlns:a16="http://schemas.microsoft.com/office/drawing/2014/main" id="{0993289F-5C0E-4693-84F3-DAD5794F9C43}"/>
              </a:ext>
            </a:extLst>
          </p:cNvPr>
          <p:cNvPicPr>
            <a:picLocks noChangeAspect="1"/>
          </p:cNvPicPr>
          <p:nvPr/>
        </p:nvPicPr>
        <p:blipFill>
          <a:blip r:embed="rId6"/>
          <a:stretch>
            <a:fillRect/>
          </a:stretch>
        </p:blipFill>
        <p:spPr>
          <a:xfrm>
            <a:off x="5482184" y="4060347"/>
            <a:ext cx="254509" cy="228600"/>
          </a:xfrm>
          <a:prstGeom prst="rect">
            <a:avLst/>
          </a:prstGeom>
        </p:spPr>
      </p:pic>
      <p:pic>
        <p:nvPicPr>
          <p:cNvPr id="17" name="Picture 16">
            <a:extLst>
              <a:ext uri="{FF2B5EF4-FFF2-40B4-BE49-F238E27FC236}">
                <a16:creationId xmlns:a16="http://schemas.microsoft.com/office/drawing/2014/main" id="{5AA358CC-0A7F-43F0-B34B-243139DBE9C3}"/>
              </a:ext>
            </a:extLst>
          </p:cNvPr>
          <p:cNvPicPr>
            <a:picLocks noChangeAspect="1"/>
          </p:cNvPicPr>
          <p:nvPr/>
        </p:nvPicPr>
        <p:blipFill>
          <a:blip r:embed="rId7"/>
          <a:stretch>
            <a:fillRect/>
          </a:stretch>
        </p:blipFill>
        <p:spPr>
          <a:xfrm>
            <a:off x="6828441" y="4060347"/>
            <a:ext cx="952502" cy="228600"/>
          </a:xfrm>
          <a:prstGeom prst="rect">
            <a:avLst/>
          </a:prstGeom>
        </p:spPr>
      </p:pic>
      <p:pic>
        <p:nvPicPr>
          <p:cNvPr id="18" name="Picture 17">
            <a:extLst>
              <a:ext uri="{FF2B5EF4-FFF2-40B4-BE49-F238E27FC236}">
                <a16:creationId xmlns:a16="http://schemas.microsoft.com/office/drawing/2014/main" id="{E95DD6B0-E0D5-4C6C-A192-A921431AA744}"/>
              </a:ext>
            </a:extLst>
          </p:cNvPr>
          <p:cNvPicPr>
            <a:picLocks noChangeAspect="1"/>
          </p:cNvPicPr>
          <p:nvPr/>
        </p:nvPicPr>
        <p:blipFill>
          <a:blip r:embed="rId8"/>
          <a:stretch>
            <a:fillRect/>
          </a:stretch>
        </p:blipFill>
        <p:spPr>
          <a:xfrm>
            <a:off x="8146058" y="3905695"/>
            <a:ext cx="2057404" cy="621793"/>
          </a:xfrm>
          <a:prstGeom prst="rect">
            <a:avLst/>
          </a:prstGeom>
        </p:spPr>
      </p:pic>
      <p:pic>
        <p:nvPicPr>
          <p:cNvPr id="19" name="Picture 18">
            <a:extLst>
              <a:ext uri="{FF2B5EF4-FFF2-40B4-BE49-F238E27FC236}">
                <a16:creationId xmlns:a16="http://schemas.microsoft.com/office/drawing/2014/main" id="{24A4C490-3B8E-4408-9341-AD362D682512}"/>
              </a:ext>
            </a:extLst>
          </p:cNvPr>
          <p:cNvPicPr>
            <a:picLocks noChangeAspect="1"/>
          </p:cNvPicPr>
          <p:nvPr/>
        </p:nvPicPr>
        <p:blipFill>
          <a:blip r:embed="rId9"/>
          <a:stretch>
            <a:fillRect/>
          </a:stretch>
        </p:blipFill>
        <p:spPr>
          <a:xfrm>
            <a:off x="4584427" y="4536324"/>
            <a:ext cx="2679197" cy="254509"/>
          </a:xfrm>
          <a:prstGeom prst="rect">
            <a:avLst/>
          </a:prstGeom>
        </p:spPr>
      </p:pic>
      <p:pic>
        <p:nvPicPr>
          <p:cNvPr id="20" name="Picture 19">
            <a:extLst>
              <a:ext uri="{FF2B5EF4-FFF2-40B4-BE49-F238E27FC236}">
                <a16:creationId xmlns:a16="http://schemas.microsoft.com/office/drawing/2014/main" id="{58D70D41-C355-4446-A24F-7C7123B9C642}"/>
              </a:ext>
            </a:extLst>
          </p:cNvPr>
          <p:cNvPicPr>
            <a:picLocks noChangeAspect="1"/>
          </p:cNvPicPr>
          <p:nvPr/>
        </p:nvPicPr>
        <p:blipFill>
          <a:blip r:embed="rId10"/>
          <a:stretch>
            <a:fillRect/>
          </a:stretch>
        </p:blipFill>
        <p:spPr>
          <a:xfrm>
            <a:off x="4584426" y="5027724"/>
            <a:ext cx="2679197" cy="254509"/>
          </a:xfrm>
          <a:prstGeom prst="rect">
            <a:avLst/>
          </a:prstGeom>
        </p:spPr>
      </p:pic>
    </p:spTree>
    <p:extLst>
      <p:ext uri="{BB962C8B-B14F-4D97-AF65-F5344CB8AC3E}">
        <p14:creationId xmlns:p14="http://schemas.microsoft.com/office/powerpoint/2010/main" val="69385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9624-B084-4A12-8915-CCA64B511B0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B5FB28E-0B5E-48CF-BEDC-B9CAAC043C63}"/>
              </a:ext>
            </a:extLst>
          </p:cNvPr>
          <p:cNvSpPr>
            <a:spLocks noGrp="1"/>
          </p:cNvSpPr>
          <p:nvPr>
            <p:ph idx="1"/>
          </p:nvPr>
        </p:nvSpPr>
        <p:spPr/>
        <p:txBody>
          <a:bodyPr/>
          <a:lstStyle/>
          <a:p>
            <a:r>
              <a:rPr lang="en-US" dirty="0"/>
              <a:t>Quantum systems can possess correlations beyond classical which have measurable consequences</a:t>
            </a:r>
          </a:p>
          <a:p>
            <a:r>
              <a:rPr lang="en-US" dirty="0">
                <a:solidFill>
                  <a:schemeClr val="accent5">
                    <a:lumMod val="50000"/>
                  </a:schemeClr>
                </a:solidFill>
              </a:rPr>
              <a:t>These correlations lead to processes that are highly counter-intuitive</a:t>
            </a:r>
          </a:p>
          <a:p>
            <a:r>
              <a:rPr lang="en-US" dirty="0"/>
              <a:t>One cannot use these processes for FTL communication, but can use them to gain extra leverage over classical systems</a:t>
            </a:r>
          </a:p>
          <a:p>
            <a:r>
              <a:rPr lang="en-US" dirty="0"/>
              <a:t>The quantum correlations are detectable and including them in some protocols (QKD) can improve them</a:t>
            </a:r>
          </a:p>
        </p:txBody>
      </p:sp>
    </p:spTree>
    <p:extLst>
      <p:ext uri="{BB962C8B-B14F-4D97-AF65-F5344CB8AC3E}">
        <p14:creationId xmlns:p14="http://schemas.microsoft.com/office/powerpoint/2010/main" val="401540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0B874-4ED8-40B3-AB84-4CB7A7D8EEF7}"/>
              </a:ext>
            </a:extLst>
          </p:cNvPr>
          <p:cNvSpPr>
            <a:spLocks noGrp="1"/>
          </p:cNvSpPr>
          <p:nvPr>
            <p:ph type="title"/>
          </p:nvPr>
        </p:nvSpPr>
        <p:spPr/>
        <p:txBody>
          <a:bodyPr/>
          <a:lstStyle/>
          <a:p>
            <a:r>
              <a:rPr lang="en-US" dirty="0"/>
              <a:t>TWO qubits</a:t>
            </a:r>
          </a:p>
        </p:txBody>
      </p:sp>
      <p:sp>
        <p:nvSpPr>
          <p:cNvPr id="5" name="Text Placeholder 4">
            <a:extLst>
              <a:ext uri="{FF2B5EF4-FFF2-40B4-BE49-F238E27FC236}">
                <a16:creationId xmlns:a16="http://schemas.microsoft.com/office/drawing/2014/main" id="{2BEAECA4-1499-4D0D-9BAD-01CC53D1E4E7}"/>
              </a:ext>
            </a:extLst>
          </p:cNvPr>
          <p:cNvSpPr>
            <a:spLocks noGrp="1"/>
          </p:cNvSpPr>
          <p:nvPr>
            <p:ph type="body" idx="1"/>
          </p:nvPr>
        </p:nvSpPr>
        <p:spPr/>
        <p:txBody>
          <a:bodyPr/>
          <a:lstStyle/>
          <a:p>
            <a:r>
              <a:rPr lang="en-US" dirty="0"/>
              <a:t>...are better than one</a:t>
            </a:r>
          </a:p>
        </p:txBody>
      </p:sp>
    </p:spTree>
    <p:extLst>
      <p:ext uri="{BB962C8B-B14F-4D97-AF65-F5344CB8AC3E}">
        <p14:creationId xmlns:p14="http://schemas.microsoft.com/office/powerpoint/2010/main" val="350279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C555D-1951-470B-8AE0-F3AE4848F49B}"/>
              </a:ext>
            </a:extLst>
          </p:cNvPr>
          <p:cNvSpPr>
            <a:spLocks noGrp="1"/>
          </p:cNvSpPr>
          <p:nvPr>
            <p:ph type="title"/>
          </p:nvPr>
        </p:nvSpPr>
        <p:spPr/>
        <p:txBody>
          <a:bodyPr/>
          <a:lstStyle/>
          <a:p>
            <a:r>
              <a:rPr lang="en-US" dirty="0"/>
              <a:t>One qubit alone needs a friend</a:t>
            </a:r>
          </a:p>
        </p:txBody>
      </p:sp>
      <p:pic>
        <p:nvPicPr>
          <p:cNvPr id="7" name="Content Placeholder 6">
            <a:extLst>
              <a:ext uri="{FF2B5EF4-FFF2-40B4-BE49-F238E27FC236}">
                <a16:creationId xmlns:a16="http://schemas.microsoft.com/office/drawing/2014/main" id="{F86967AD-156B-4403-986C-A207F16DC275}"/>
              </a:ext>
            </a:extLst>
          </p:cNvPr>
          <p:cNvPicPr>
            <a:picLocks noGrp="1" noChangeAspect="1"/>
          </p:cNvPicPr>
          <p:nvPr>
            <p:ph idx="1"/>
          </p:nvPr>
        </p:nvPicPr>
        <p:blipFill>
          <a:blip r:embed="rId2"/>
          <a:stretch>
            <a:fillRect/>
          </a:stretch>
        </p:blipFill>
        <p:spPr>
          <a:xfrm>
            <a:off x="3699510" y="2172858"/>
            <a:ext cx="4762500" cy="3609975"/>
          </a:xfrm>
          <a:ln w="12700">
            <a:solidFill>
              <a:schemeClr val="tx1"/>
            </a:solidFill>
          </a:ln>
        </p:spPr>
      </p:pic>
    </p:spTree>
    <p:extLst>
      <p:ext uri="{BB962C8B-B14F-4D97-AF65-F5344CB8AC3E}">
        <p14:creationId xmlns:p14="http://schemas.microsoft.com/office/powerpoint/2010/main" val="16025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07F-DA50-4A79-B71A-DF4F15DE30AF}"/>
              </a:ext>
            </a:extLst>
          </p:cNvPr>
          <p:cNvSpPr>
            <a:spLocks noGrp="1"/>
          </p:cNvSpPr>
          <p:nvPr>
            <p:ph type="title"/>
          </p:nvPr>
        </p:nvSpPr>
        <p:spPr/>
        <p:txBody>
          <a:bodyPr/>
          <a:lstStyle/>
          <a:p>
            <a:r>
              <a:rPr lang="en-US" dirty="0"/>
              <a:t>Bipartite systems</a:t>
            </a:r>
          </a:p>
        </p:txBody>
      </p:sp>
      <p:sp>
        <p:nvSpPr>
          <p:cNvPr id="3" name="Content Placeholder 2">
            <a:extLst>
              <a:ext uri="{FF2B5EF4-FFF2-40B4-BE49-F238E27FC236}">
                <a16:creationId xmlns:a16="http://schemas.microsoft.com/office/drawing/2014/main" id="{FCA4E3FC-54BD-4B2F-88B0-564C24B2C0B7}"/>
              </a:ext>
            </a:extLst>
          </p:cNvPr>
          <p:cNvSpPr>
            <a:spLocks noGrp="1"/>
          </p:cNvSpPr>
          <p:nvPr>
            <p:ph idx="1"/>
          </p:nvPr>
        </p:nvSpPr>
        <p:spPr>
          <a:xfrm>
            <a:off x="1143000" y="2057399"/>
            <a:ext cx="9872871" cy="4545419"/>
          </a:xfrm>
        </p:spPr>
        <p:txBody>
          <a:bodyPr>
            <a:normAutofit/>
          </a:bodyPr>
          <a:lstStyle/>
          <a:p>
            <a:r>
              <a:rPr lang="en-US" dirty="0"/>
              <a:t>Hilbert space of a composite system A-B is the tensor product</a:t>
            </a:r>
          </a:p>
          <a:p>
            <a:r>
              <a:rPr lang="en-US" dirty="0"/>
              <a:t>If system A is prepared in state            and system B in state         , the composite state is</a:t>
            </a:r>
          </a:p>
          <a:p>
            <a:r>
              <a:rPr lang="en-US" dirty="0"/>
              <a:t>The states                                      where            and             are basis states for systems A and B, form orthonormal basis of the composite system with inner product</a:t>
            </a:r>
          </a:p>
          <a:p>
            <a:r>
              <a:rPr lang="en-US" dirty="0"/>
              <a:t>The tensor product operator acts on subsystems separately:</a:t>
            </a:r>
          </a:p>
          <a:p>
            <a:endParaRPr lang="en-US" dirty="0"/>
          </a:p>
          <a:p>
            <a:r>
              <a:rPr lang="en-US" dirty="0"/>
              <a:t>It can act on one of the systems trivially:</a:t>
            </a:r>
          </a:p>
        </p:txBody>
      </p:sp>
      <p:pic>
        <p:nvPicPr>
          <p:cNvPr id="4" name="Picture 3">
            <a:extLst>
              <a:ext uri="{FF2B5EF4-FFF2-40B4-BE49-F238E27FC236}">
                <a16:creationId xmlns:a16="http://schemas.microsoft.com/office/drawing/2014/main" id="{B19AF7C4-D6EC-4B97-ACAB-22DD405B0121}"/>
              </a:ext>
            </a:extLst>
          </p:cNvPr>
          <p:cNvPicPr>
            <a:picLocks noChangeAspect="1"/>
          </p:cNvPicPr>
          <p:nvPr/>
        </p:nvPicPr>
        <p:blipFill>
          <a:blip r:embed="rId2"/>
          <a:stretch>
            <a:fillRect/>
          </a:stretch>
        </p:blipFill>
        <p:spPr>
          <a:xfrm>
            <a:off x="8861255" y="2153165"/>
            <a:ext cx="1702311" cy="228600"/>
          </a:xfrm>
          <a:prstGeom prst="rect">
            <a:avLst/>
          </a:prstGeom>
        </p:spPr>
      </p:pic>
      <p:pic>
        <p:nvPicPr>
          <p:cNvPr id="5" name="Picture 4">
            <a:extLst>
              <a:ext uri="{FF2B5EF4-FFF2-40B4-BE49-F238E27FC236}">
                <a16:creationId xmlns:a16="http://schemas.microsoft.com/office/drawing/2014/main" id="{F5F15AAD-6DC5-4D73-ABAF-1E2908733932}"/>
              </a:ext>
            </a:extLst>
          </p:cNvPr>
          <p:cNvPicPr>
            <a:picLocks noChangeAspect="1"/>
          </p:cNvPicPr>
          <p:nvPr/>
        </p:nvPicPr>
        <p:blipFill>
          <a:blip r:embed="rId3"/>
          <a:stretch>
            <a:fillRect/>
          </a:stretch>
        </p:blipFill>
        <p:spPr>
          <a:xfrm>
            <a:off x="5238749" y="2618005"/>
            <a:ext cx="495301" cy="254509"/>
          </a:xfrm>
          <a:prstGeom prst="rect">
            <a:avLst/>
          </a:prstGeom>
        </p:spPr>
      </p:pic>
      <p:pic>
        <p:nvPicPr>
          <p:cNvPr id="6" name="Picture 5">
            <a:extLst>
              <a:ext uri="{FF2B5EF4-FFF2-40B4-BE49-F238E27FC236}">
                <a16:creationId xmlns:a16="http://schemas.microsoft.com/office/drawing/2014/main" id="{8561DFD8-966A-4BB4-8D91-066438C7CDAD}"/>
              </a:ext>
            </a:extLst>
          </p:cNvPr>
          <p:cNvPicPr>
            <a:picLocks noChangeAspect="1"/>
          </p:cNvPicPr>
          <p:nvPr/>
        </p:nvPicPr>
        <p:blipFill>
          <a:blip r:embed="rId4"/>
          <a:stretch>
            <a:fillRect/>
          </a:stretch>
        </p:blipFill>
        <p:spPr>
          <a:xfrm>
            <a:off x="8569410" y="2618005"/>
            <a:ext cx="457201" cy="254509"/>
          </a:xfrm>
          <a:prstGeom prst="rect">
            <a:avLst/>
          </a:prstGeom>
        </p:spPr>
      </p:pic>
      <p:pic>
        <p:nvPicPr>
          <p:cNvPr id="7" name="Picture 6">
            <a:extLst>
              <a:ext uri="{FF2B5EF4-FFF2-40B4-BE49-F238E27FC236}">
                <a16:creationId xmlns:a16="http://schemas.microsoft.com/office/drawing/2014/main" id="{98BC5F71-31C7-405B-8DB5-5B3E6C14D42A}"/>
              </a:ext>
            </a:extLst>
          </p:cNvPr>
          <p:cNvPicPr>
            <a:picLocks noChangeAspect="1"/>
          </p:cNvPicPr>
          <p:nvPr/>
        </p:nvPicPr>
        <p:blipFill>
          <a:blip r:embed="rId5"/>
          <a:stretch>
            <a:fillRect/>
          </a:stretch>
        </p:blipFill>
        <p:spPr>
          <a:xfrm>
            <a:off x="2457015" y="2928119"/>
            <a:ext cx="1231395" cy="254509"/>
          </a:xfrm>
          <a:prstGeom prst="rect">
            <a:avLst/>
          </a:prstGeom>
        </p:spPr>
      </p:pic>
      <p:pic>
        <p:nvPicPr>
          <p:cNvPr id="8" name="Picture 7">
            <a:extLst>
              <a:ext uri="{FF2B5EF4-FFF2-40B4-BE49-F238E27FC236}">
                <a16:creationId xmlns:a16="http://schemas.microsoft.com/office/drawing/2014/main" id="{FCBA8C62-5E37-46F9-9885-ADFA29B2AA69}"/>
              </a:ext>
            </a:extLst>
          </p:cNvPr>
          <p:cNvPicPr>
            <a:picLocks noChangeAspect="1"/>
          </p:cNvPicPr>
          <p:nvPr/>
        </p:nvPicPr>
        <p:blipFill>
          <a:blip r:embed="rId6"/>
          <a:stretch>
            <a:fillRect/>
          </a:stretch>
        </p:blipFill>
        <p:spPr>
          <a:xfrm>
            <a:off x="2789019" y="3396150"/>
            <a:ext cx="2247905" cy="254509"/>
          </a:xfrm>
          <a:prstGeom prst="rect">
            <a:avLst/>
          </a:prstGeom>
        </p:spPr>
      </p:pic>
      <p:pic>
        <p:nvPicPr>
          <p:cNvPr id="9" name="Picture 8">
            <a:extLst>
              <a:ext uri="{FF2B5EF4-FFF2-40B4-BE49-F238E27FC236}">
                <a16:creationId xmlns:a16="http://schemas.microsoft.com/office/drawing/2014/main" id="{3AC020FE-03CE-416F-A572-638B1C744B2E}"/>
              </a:ext>
            </a:extLst>
          </p:cNvPr>
          <p:cNvPicPr>
            <a:picLocks noChangeAspect="1"/>
          </p:cNvPicPr>
          <p:nvPr/>
        </p:nvPicPr>
        <p:blipFill>
          <a:blip r:embed="rId7"/>
          <a:stretch>
            <a:fillRect/>
          </a:stretch>
        </p:blipFill>
        <p:spPr>
          <a:xfrm>
            <a:off x="6021769" y="3406448"/>
            <a:ext cx="571501" cy="228600"/>
          </a:xfrm>
          <a:prstGeom prst="rect">
            <a:avLst/>
          </a:prstGeom>
        </p:spPr>
      </p:pic>
      <p:pic>
        <p:nvPicPr>
          <p:cNvPr id="10" name="Picture 9">
            <a:extLst>
              <a:ext uri="{FF2B5EF4-FFF2-40B4-BE49-F238E27FC236}">
                <a16:creationId xmlns:a16="http://schemas.microsoft.com/office/drawing/2014/main" id="{3D3D70A5-F525-44DE-B922-ED5F38D77AFF}"/>
              </a:ext>
            </a:extLst>
          </p:cNvPr>
          <p:cNvPicPr>
            <a:picLocks noChangeAspect="1"/>
          </p:cNvPicPr>
          <p:nvPr/>
        </p:nvPicPr>
        <p:blipFill>
          <a:blip r:embed="rId8"/>
          <a:stretch>
            <a:fillRect/>
          </a:stretch>
        </p:blipFill>
        <p:spPr>
          <a:xfrm>
            <a:off x="7283694" y="3389972"/>
            <a:ext cx="621793" cy="254509"/>
          </a:xfrm>
          <a:prstGeom prst="rect">
            <a:avLst/>
          </a:prstGeom>
        </p:spPr>
      </p:pic>
      <p:pic>
        <p:nvPicPr>
          <p:cNvPr id="11" name="Picture 10">
            <a:extLst>
              <a:ext uri="{FF2B5EF4-FFF2-40B4-BE49-F238E27FC236}">
                <a16:creationId xmlns:a16="http://schemas.microsoft.com/office/drawing/2014/main" id="{8DA2643F-0C9F-45EA-9B08-0A27CF32509D}"/>
              </a:ext>
            </a:extLst>
          </p:cNvPr>
          <p:cNvPicPr>
            <a:picLocks noChangeAspect="1"/>
          </p:cNvPicPr>
          <p:nvPr/>
        </p:nvPicPr>
        <p:blipFill>
          <a:blip r:embed="rId9"/>
          <a:stretch>
            <a:fillRect/>
          </a:stretch>
        </p:blipFill>
        <p:spPr>
          <a:xfrm>
            <a:off x="2538713" y="3995681"/>
            <a:ext cx="2616713" cy="292609"/>
          </a:xfrm>
          <a:prstGeom prst="rect">
            <a:avLst/>
          </a:prstGeom>
        </p:spPr>
      </p:pic>
      <p:pic>
        <p:nvPicPr>
          <p:cNvPr id="12" name="Picture 11">
            <a:extLst>
              <a:ext uri="{FF2B5EF4-FFF2-40B4-BE49-F238E27FC236}">
                <a16:creationId xmlns:a16="http://schemas.microsoft.com/office/drawing/2014/main" id="{1164558B-E21B-438E-B213-9C61E35AB9BD}"/>
              </a:ext>
            </a:extLst>
          </p:cNvPr>
          <p:cNvPicPr>
            <a:picLocks noChangeAspect="1"/>
          </p:cNvPicPr>
          <p:nvPr/>
        </p:nvPicPr>
        <p:blipFill>
          <a:blip r:embed="rId10"/>
          <a:stretch>
            <a:fillRect/>
          </a:stretch>
        </p:blipFill>
        <p:spPr>
          <a:xfrm>
            <a:off x="2457015" y="4999707"/>
            <a:ext cx="4064516" cy="254509"/>
          </a:xfrm>
          <a:prstGeom prst="rect">
            <a:avLst/>
          </a:prstGeom>
        </p:spPr>
      </p:pic>
      <p:pic>
        <p:nvPicPr>
          <p:cNvPr id="14" name="Picture 13">
            <a:extLst>
              <a:ext uri="{FF2B5EF4-FFF2-40B4-BE49-F238E27FC236}">
                <a16:creationId xmlns:a16="http://schemas.microsoft.com/office/drawing/2014/main" id="{91EC2ADC-4C82-4603-866C-936B24323F7C}"/>
              </a:ext>
            </a:extLst>
          </p:cNvPr>
          <p:cNvPicPr>
            <a:picLocks noChangeAspect="1"/>
          </p:cNvPicPr>
          <p:nvPr/>
        </p:nvPicPr>
        <p:blipFill>
          <a:blip r:embed="rId11"/>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B35BE66-ADF9-4533-8914-8C0260F6A733}"/>
              </a:ext>
            </a:extLst>
          </p:cNvPr>
          <p:cNvPicPr>
            <a:picLocks noChangeAspect="1"/>
          </p:cNvPicPr>
          <p:nvPr/>
        </p:nvPicPr>
        <p:blipFill>
          <a:blip r:embed="rId12"/>
          <a:stretch>
            <a:fillRect/>
          </a:stretch>
        </p:blipFill>
        <p:spPr>
          <a:xfrm>
            <a:off x="6409466" y="5448110"/>
            <a:ext cx="3607315" cy="254509"/>
          </a:xfrm>
          <a:prstGeom prst="rect">
            <a:avLst/>
          </a:prstGeom>
        </p:spPr>
      </p:pic>
      <p:pic>
        <p:nvPicPr>
          <p:cNvPr id="16" name="Picture 15">
            <a:extLst>
              <a:ext uri="{FF2B5EF4-FFF2-40B4-BE49-F238E27FC236}">
                <a16:creationId xmlns:a16="http://schemas.microsoft.com/office/drawing/2014/main" id="{D4E61AC8-8DAE-4780-8DD7-85614549B5CD}"/>
              </a:ext>
            </a:extLst>
          </p:cNvPr>
          <p:cNvPicPr>
            <a:picLocks noChangeAspect="1"/>
          </p:cNvPicPr>
          <p:nvPr/>
        </p:nvPicPr>
        <p:blipFill>
          <a:blip r:embed="rId13"/>
          <a:stretch>
            <a:fillRect/>
          </a:stretch>
        </p:blipFill>
        <p:spPr>
          <a:xfrm>
            <a:off x="10053338" y="5826146"/>
            <a:ext cx="685627" cy="685627"/>
          </a:xfrm>
          <a:prstGeom prst="rect">
            <a:avLst/>
          </a:prstGeom>
        </p:spPr>
      </p:pic>
      <p:pic>
        <p:nvPicPr>
          <p:cNvPr id="17" name="Picture 16">
            <a:extLst>
              <a:ext uri="{FF2B5EF4-FFF2-40B4-BE49-F238E27FC236}">
                <a16:creationId xmlns:a16="http://schemas.microsoft.com/office/drawing/2014/main" id="{879130D7-2A2F-4F98-8C5E-12261441611C}"/>
              </a:ext>
            </a:extLst>
          </p:cNvPr>
          <p:cNvPicPr>
            <a:picLocks noChangeAspect="1"/>
          </p:cNvPicPr>
          <p:nvPr/>
        </p:nvPicPr>
        <p:blipFill>
          <a:blip r:embed="rId13"/>
          <a:stretch>
            <a:fillRect/>
          </a:stretch>
        </p:blipFill>
        <p:spPr>
          <a:xfrm>
            <a:off x="1712527" y="5826147"/>
            <a:ext cx="685627" cy="685627"/>
          </a:xfrm>
          <a:prstGeom prst="rect">
            <a:avLst/>
          </a:prstGeom>
        </p:spPr>
      </p:pic>
      <p:sp>
        <p:nvSpPr>
          <p:cNvPr id="18" name="Rectangle 17">
            <a:extLst>
              <a:ext uri="{FF2B5EF4-FFF2-40B4-BE49-F238E27FC236}">
                <a16:creationId xmlns:a16="http://schemas.microsoft.com/office/drawing/2014/main" id="{A286825A-71C9-4F55-BF81-8F28C9DFC136}"/>
              </a:ext>
            </a:extLst>
          </p:cNvPr>
          <p:cNvSpPr/>
          <p:nvPr/>
        </p:nvSpPr>
        <p:spPr>
          <a:xfrm>
            <a:off x="2398154" y="5984293"/>
            <a:ext cx="1311578" cy="369332"/>
          </a:xfrm>
          <a:prstGeom prst="rect">
            <a:avLst/>
          </a:prstGeom>
        </p:spPr>
        <p:txBody>
          <a:bodyPr wrap="none">
            <a:spAutoFit/>
          </a:bodyPr>
          <a:lstStyle/>
          <a:p>
            <a:r>
              <a:rPr lang="en-US" dirty="0"/>
              <a:t>Alice: Earth</a:t>
            </a:r>
          </a:p>
        </p:txBody>
      </p:sp>
      <p:sp>
        <p:nvSpPr>
          <p:cNvPr id="19" name="Rectangle 18">
            <a:extLst>
              <a:ext uri="{FF2B5EF4-FFF2-40B4-BE49-F238E27FC236}">
                <a16:creationId xmlns:a16="http://schemas.microsoft.com/office/drawing/2014/main" id="{04031486-671D-4A82-87B9-B39D7F7345A1}"/>
              </a:ext>
            </a:extLst>
          </p:cNvPr>
          <p:cNvSpPr/>
          <p:nvPr/>
        </p:nvSpPr>
        <p:spPr>
          <a:xfrm>
            <a:off x="7594296" y="5984293"/>
            <a:ext cx="2529282" cy="369332"/>
          </a:xfrm>
          <a:prstGeom prst="rect">
            <a:avLst/>
          </a:prstGeom>
        </p:spPr>
        <p:txBody>
          <a:bodyPr wrap="none">
            <a:spAutoFit/>
          </a:bodyPr>
          <a:lstStyle/>
          <a:p>
            <a:r>
              <a:rPr lang="en-US" dirty="0"/>
              <a:t>Bob: Andromeda galaxy</a:t>
            </a:r>
          </a:p>
        </p:txBody>
      </p:sp>
      <p:pic>
        <p:nvPicPr>
          <p:cNvPr id="13" name="Picture 12">
            <a:extLst>
              <a:ext uri="{FF2B5EF4-FFF2-40B4-BE49-F238E27FC236}">
                <a16:creationId xmlns:a16="http://schemas.microsoft.com/office/drawing/2014/main" id="{89F9654D-B954-47EE-9334-29C4E82826EB}"/>
              </a:ext>
            </a:extLst>
          </p:cNvPr>
          <p:cNvPicPr>
            <a:picLocks noChangeAspect="1"/>
          </p:cNvPicPr>
          <p:nvPr/>
        </p:nvPicPr>
        <p:blipFill>
          <a:blip r:embed="rId14"/>
          <a:stretch>
            <a:fillRect/>
          </a:stretch>
        </p:blipFill>
        <p:spPr>
          <a:xfrm>
            <a:off x="1381818" y="6041704"/>
            <a:ext cx="330709" cy="254509"/>
          </a:xfrm>
          <a:prstGeom prst="rect">
            <a:avLst/>
          </a:prstGeom>
        </p:spPr>
      </p:pic>
      <p:pic>
        <p:nvPicPr>
          <p:cNvPr id="20" name="Picture 19">
            <a:extLst>
              <a:ext uri="{FF2B5EF4-FFF2-40B4-BE49-F238E27FC236}">
                <a16:creationId xmlns:a16="http://schemas.microsoft.com/office/drawing/2014/main" id="{A638F60F-011B-4289-8B8D-A3BFB86AB3B5}"/>
              </a:ext>
            </a:extLst>
          </p:cNvPr>
          <p:cNvPicPr>
            <a:picLocks noChangeAspect="1"/>
          </p:cNvPicPr>
          <p:nvPr/>
        </p:nvPicPr>
        <p:blipFill>
          <a:blip r:embed="rId15"/>
          <a:stretch>
            <a:fillRect/>
          </a:stretch>
        </p:blipFill>
        <p:spPr>
          <a:xfrm>
            <a:off x="10757052" y="6041703"/>
            <a:ext cx="304801" cy="254509"/>
          </a:xfrm>
          <a:prstGeom prst="rect">
            <a:avLst/>
          </a:prstGeom>
        </p:spPr>
      </p:pic>
    </p:spTree>
    <p:extLst>
      <p:ext uri="{BB962C8B-B14F-4D97-AF65-F5344CB8AC3E}">
        <p14:creationId xmlns:p14="http://schemas.microsoft.com/office/powerpoint/2010/main" val="13793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07F-DA50-4A79-B71A-DF4F15DE30AF}"/>
              </a:ext>
            </a:extLst>
          </p:cNvPr>
          <p:cNvSpPr>
            <a:spLocks noGrp="1"/>
          </p:cNvSpPr>
          <p:nvPr>
            <p:ph type="title"/>
          </p:nvPr>
        </p:nvSpPr>
        <p:spPr/>
        <p:txBody>
          <a:bodyPr/>
          <a:lstStyle/>
          <a:p>
            <a:r>
              <a:rPr lang="en-US" dirty="0"/>
              <a:t>Measurements on bipartite systems</a:t>
            </a:r>
          </a:p>
        </p:txBody>
      </p:sp>
      <p:sp>
        <p:nvSpPr>
          <p:cNvPr id="3" name="Content Placeholder 2">
            <a:extLst>
              <a:ext uri="{FF2B5EF4-FFF2-40B4-BE49-F238E27FC236}">
                <a16:creationId xmlns:a16="http://schemas.microsoft.com/office/drawing/2014/main" id="{FCA4E3FC-54BD-4B2F-88B0-564C24B2C0B7}"/>
              </a:ext>
            </a:extLst>
          </p:cNvPr>
          <p:cNvSpPr>
            <a:spLocks noGrp="1"/>
          </p:cNvSpPr>
          <p:nvPr>
            <p:ph idx="1"/>
          </p:nvPr>
        </p:nvSpPr>
        <p:spPr>
          <a:xfrm>
            <a:off x="1143000" y="2057399"/>
            <a:ext cx="9872871" cy="4545419"/>
          </a:xfrm>
        </p:spPr>
        <p:txBody>
          <a:bodyPr>
            <a:normAutofit/>
          </a:bodyPr>
          <a:lstStyle/>
          <a:p>
            <a:r>
              <a:rPr lang="en-US" dirty="0"/>
              <a:t>Measurement on part of the system</a:t>
            </a:r>
          </a:p>
          <a:p>
            <a:endParaRPr lang="en-US" dirty="0"/>
          </a:p>
          <a:p>
            <a:r>
              <a:rPr lang="en-US" dirty="0"/>
              <a:t>Spectral decomposition of composite observable is</a:t>
            </a:r>
          </a:p>
          <a:p>
            <a:endParaRPr lang="en-US" dirty="0"/>
          </a:p>
          <a:p>
            <a:r>
              <a:rPr lang="en-US" dirty="0"/>
              <a:t>The general state</a:t>
            </a:r>
          </a:p>
          <a:p>
            <a:endParaRPr lang="en-US" dirty="0"/>
          </a:p>
          <a:p>
            <a:r>
              <a:rPr lang="en-US" dirty="0"/>
              <a:t>The measurement yields result </a:t>
            </a:r>
            <a:r>
              <a:rPr lang="en-US" i="1" dirty="0"/>
              <a:t>j</a:t>
            </a:r>
            <a:r>
              <a:rPr lang="en-US" dirty="0"/>
              <a:t> with probability</a:t>
            </a:r>
            <a:br>
              <a:rPr lang="en-US" dirty="0"/>
            </a:br>
            <a:r>
              <a:rPr lang="en-US" dirty="0"/>
              <a:t>and the post-measurement state is</a:t>
            </a:r>
          </a:p>
        </p:txBody>
      </p:sp>
      <p:pic>
        <p:nvPicPr>
          <p:cNvPr id="14" name="Picture 13">
            <a:extLst>
              <a:ext uri="{FF2B5EF4-FFF2-40B4-BE49-F238E27FC236}">
                <a16:creationId xmlns:a16="http://schemas.microsoft.com/office/drawing/2014/main" id="{91EC2ADC-4C82-4603-866C-936B24323F7C}"/>
              </a:ext>
            </a:extLst>
          </p:cNvPr>
          <p:cNvPicPr>
            <a:picLocks noChangeAspect="1"/>
          </p:cNvPicPr>
          <p:nvPr/>
        </p:nvPicPr>
        <p:blipFill>
          <a:blip r:embed="rId2"/>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77F4644C-0643-4589-9EBE-3CFB7A1EA511}"/>
              </a:ext>
            </a:extLst>
          </p:cNvPr>
          <p:cNvPicPr>
            <a:picLocks noChangeAspect="1"/>
          </p:cNvPicPr>
          <p:nvPr/>
        </p:nvPicPr>
        <p:blipFill>
          <a:blip r:embed="rId3"/>
          <a:stretch>
            <a:fillRect/>
          </a:stretch>
        </p:blipFill>
        <p:spPr>
          <a:xfrm>
            <a:off x="2095064" y="2638533"/>
            <a:ext cx="4788418" cy="228600"/>
          </a:xfrm>
          <a:prstGeom prst="rect">
            <a:avLst/>
          </a:prstGeom>
        </p:spPr>
      </p:pic>
      <p:pic>
        <p:nvPicPr>
          <p:cNvPr id="26" name="Picture 25">
            <a:extLst>
              <a:ext uri="{FF2B5EF4-FFF2-40B4-BE49-F238E27FC236}">
                <a16:creationId xmlns:a16="http://schemas.microsoft.com/office/drawing/2014/main" id="{FDC78A4C-74F3-4141-9C75-1FC2AA49DBDF}"/>
              </a:ext>
            </a:extLst>
          </p:cNvPr>
          <p:cNvPicPr>
            <a:picLocks noChangeAspect="1"/>
          </p:cNvPicPr>
          <p:nvPr/>
        </p:nvPicPr>
        <p:blipFill>
          <a:blip r:embed="rId4"/>
          <a:stretch>
            <a:fillRect/>
          </a:stretch>
        </p:blipFill>
        <p:spPr>
          <a:xfrm>
            <a:off x="2095064" y="3445836"/>
            <a:ext cx="4102616" cy="559309"/>
          </a:xfrm>
          <a:prstGeom prst="rect">
            <a:avLst/>
          </a:prstGeom>
        </p:spPr>
      </p:pic>
      <p:pic>
        <p:nvPicPr>
          <p:cNvPr id="27" name="Picture 26">
            <a:extLst>
              <a:ext uri="{FF2B5EF4-FFF2-40B4-BE49-F238E27FC236}">
                <a16:creationId xmlns:a16="http://schemas.microsoft.com/office/drawing/2014/main" id="{9B5CA5AF-CF01-4A73-B99B-8AF803EF52D2}"/>
              </a:ext>
            </a:extLst>
          </p:cNvPr>
          <p:cNvPicPr>
            <a:picLocks noChangeAspect="1"/>
          </p:cNvPicPr>
          <p:nvPr/>
        </p:nvPicPr>
        <p:blipFill>
          <a:blip r:embed="rId5"/>
          <a:stretch>
            <a:fillRect/>
          </a:stretch>
        </p:blipFill>
        <p:spPr>
          <a:xfrm>
            <a:off x="2095064" y="4455321"/>
            <a:ext cx="2526797" cy="559309"/>
          </a:xfrm>
          <a:prstGeom prst="rect">
            <a:avLst/>
          </a:prstGeom>
        </p:spPr>
      </p:pic>
      <p:pic>
        <p:nvPicPr>
          <p:cNvPr id="28" name="Picture 27">
            <a:extLst>
              <a:ext uri="{FF2B5EF4-FFF2-40B4-BE49-F238E27FC236}">
                <a16:creationId xmlns:a16="http://schemas.microsoft.com/office/drawing/2014/main" id="{3D346DEE-09F0-4829-9535-DE208F965675}"/>
              </a:ext>
            </a:extLst>
          </p:cNvPr>
          <p:cNvPicPr>
            <a:picLocks noChangeAspect="1"/>
          </p:cNvPicPr>
          <p:nvPr/>
        </p:nvPicPr>
        <p:blipFill>
          <a:blip r:embed="rId6"/>
          <a:stretch>
            <a:fillRect/>
          </a:stretch>
        </p:blipFill>
        <p:spPr>
          <a:xfrm>
            <a:off x="7328422" y="4965721"/>
            <a:ext cx="3048006" cy="533401"/>
          </a:xfrm>
          <a:prstGeom prst="rect">
            <a:avLst/>
          </a:prstGeom>
        </p:spPr>
      </p:pic>
      <p:pic>
        <p:nvPicPr>
          <p:cNvPr id="29" name="Picture 28">
            <a:extLst>
              <a:ext uri="{FF2B5EF4-FFF2-40B4-BE49-F238E27FC236}">
                <a16:creationId xmlns:a16="http://schemas.microsoft.com/office/drawing/2014/main" id="{97C4EC40-6B45-409B-B310-6B443FF20101}"/>
              </a:ext>
            </a:extLst>
          </p:cNvPr>
          <p:cNvPicPr>
            <a:picLocks noChangeAspect="1"/>
          </p:cNvPicPr>
          <p:nvPr/>
        </p:nvPicPr>
        <p:blipFill>
          <a:blip r:embed="rId7"/>
          <a:stretch>
            <a:fillRect/>
          </a:stretch>
        </p:blipFill>
        <p:spPr>
          <a:xfrm>
            <a:off x="2095064" y="5680569"/>
            <a:ext cx="3416815" cy="647701"/>
          </a:xfrm>
          <a:prstGeom prst="rect">
            <a:avLst/>
          </a:prstGeom>
        </p:spPr>
      </p:pic>
      <p:sp>
        <p:nvSpPr>
          <p:cNvPr id="30" name="Rectangle 29">
            <a:extLst>
              <a:ext uri="{FF2B5EF4-FFF2-40B4-BE49-F238E27FC236}">
                <a16:creationId xmlns:a16="http://schemas.microsoft.com/office/drawing/2014/main" id="{BEF5BC47-90D2-4944-A5A5-2E546EDA038E}"/>
              </a:ext>
            </a:extLst>
          </p:cNvPr>
          <p:cNvSpPr/>
          <p:nvPr/>
        </p:nvSpPr>
        <p:spPr>
          <a:xfrm>
            <a:off x="1971413" y="5754848"/>
            <a:ext cx="637563" cy="419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E32DE93-FD66-4CA8-8CFB-E5415681B265}"/>
              </a:ext>
            </a:extLst>
          </p:cNvPr>
          <p:cNvSpPr/>
          <p:nvPr/>
        </p:nvSpPr>
        <p:spPr>
          <a:xfrm>
            <a:off x="3522865" y="5794694"/>
            <a:ext cx="561212" cy="419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98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heme/theme1.xml><?xml version="1.0" encoding="utf-8"?>
<a:theme xmlns:a="http://schemas.openxmlformats.org/drawingml/2006/main" name="Basis">
  <a:themeElements>
    <a:clrScheme name="Custom 1">
      <a:dk1>
        <a:srgbClr val="104864"/>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lastné 1">
      <a:majorFont>
        <a:latin typeface="Bariol Serif Regular"/>
        <a:ea typeface=""/>
        <a:cs typeface=""/>
      </a:majorFont>
      <a:minorFont>
        <a:latin typeface="Bariol Serif Regular"/>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18720</TotalTime>
  <Words>1842</Words>
  <Application>Microsoft Office PowerPoint</Application>
  <PresentationFormat>Widescreen</PresentationFormat>
  <Paragraphs>320</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Bariol Serif Regular</vt:lpstr>
      <vt:lpstr>Century Gothic</vt:lpstr>
      <vt:lpstr>Corbel</vt:lpstr>
      <vt:lpstr>Basis</vt:lpstr>
      <vt:lpstr>Invitation to Quantum Information II </vt:lpstr>
      <vt:lpstr>Recapitulation</vt:lpstr>
      <vt:lpstr>Recapitulation</vt:lpstr>
      <vt:lpstr>Recapitulation</vt:lpstr>
      <vt:lpstr>Recapitulation</vt:lpstr>
      <vt:lpstr>TWO qubits</vt:lpstr>
      <vt:lpstr>One qubit alone needs a friend</vt:lpstr>
      <vt:lpstr>Bipartite systems</vt:lpstr>
      <vt:lpstr>Measurements on bipartite systems</vt:lpstr>
      <vt:lpstr>Bringing qubits together</vt:lpstr>
      <vt:lpstr>Bringing qubits together</vt:lpstr>
      <vt:lpstr>Density operator</vt:lpstr>
      <vt:lpstr>What is this density operator?</vt:lpstr>
      <vt:lpstr>What is this density operator?</vt:lpstr>
      <vt:lpstr>What is this density operator?</vt:lpstr>
      <vt:lpstr>What is this density operator?</vt:lpstr>
      <vt:lpstr>What is this density operator?</vt:lpstr>
      <vt:lpstr>Qubit case – return of the Bloch ball</vt:lpstr>
      <vt:lpstr>Qubit case – return of the Bloch ball</vt:lpstr>
      <vt:lpstr>Qubit case – return of the Bloch ball</vt:lpstr>
      <vt:lpstr>Qubit case – return of the Bloch ball</vt:lpstr>
      <vt:lpstr>Summary</vt:lpstr>
      <vt:lpstr>TWO qubits</vt:lpstr>
      <vt:lpstr>Entanglement</vt:lpstr>
      <vt:lpstr>Entanglement</vt:lpstr>
      <vt:lpstr>Entanglement and mixed states</vt:lpstr>
      <vt:lpstr>LOCC</vt:lpstr>
      <vt:lpstr>Separable states under LOCC</vt:lpstr>
      <vt:lpstr>Entangled qubits</vt:lpstr>
      <vt:lpstr>Entangled qubits</vt:lpstr>
      <vt:lpstr>Entangled qubits</vt:lpstr>
      <vt:lpstr>Bell basis</vt:lpstr>
      <vt:lpstr>Summary</vt:lpstr>
      <vt:lpstr>Non-locality</vt:lpstr>
      <vt:lpstr>Singlet state</vt:lpstr>
      <vt:lpstr>EPR paradox</vt:lpstr>
      <vt:lpstr>EPR paradox</vt:lpstr>
      <vt:lpstr>EPR paradox</vt:lpstr>
      <vt:lpstr>EPR paradox</vt:lpstr>
      <vt:lpstr>EPR paradox</vt:lpstr>
      <vt:lpstr>EPR paradox</vt:lpstr>
      <vt:lpstr>CHSH</vt:lpstr>
      <vt:lpstr>CHSH and local realism</vt:lpstr>
      <vt:lpstr>CHSH and local realism</vt:lpstr>
      <vt:lpstr>CHSH in the quantum case</vt:lpstr>
      <vt:lpstr>CHSH in the quantum case</vt:lpstr>
      <vt:lpstr>Tsireľson bound</vt:lpstr>
      <vt:lpstr>No-signaling</vt:lpstr>
      <vt:lpstr>No-signaling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 Maze Using Quantum-Walk Searches</dc:title>
  <dc:creator>Daniel Reitzner</dc:creator>
  <cp:lastModifiedBy>Daniel Reitzner</cp:lastModifiedBy>
  <cp:revision>422</cp:revision>
  <dcterms:created xsi:type="dcterms:W3CDTF">2017-05-25T15:33:27Z</dcterms:created>
  <dcterms:modified xsi:type="dcterms:W3CDTF">2018-02-20T14:03:47Z</dcterms:modified>
</cp:coreProperties>
</file>